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4"/>
  </p:sldMasterIdLst>
  <p:notesMasterIdLst>
    <p:notesMasterId r:id="rId45"/>
  </p:notesMasterIdLst>
  <p:sldIdLst>
    <p:sldId id="403" r:id="rId5"/>
    <p:sldId id="340" r:id="rId6"/>
    <p:sldId id="339" r:id="rId7"/>
    <p:sldId id="357" r:id="rId8"/>
    <p:sldId id="368" r:id="rId9"/>
    <p:sldId id="367" r:id="rId10"/>
    <p:sldId id="369" r:id="rId11"/>
    <p:sldId id="370" r:id="rId12"/>
    <p:sldId id="371" r:id="rId13"/>
    <p:sldId id="372" r:id="rId14"/>
    <p:sldId id="373" r:id="rId15"/>
    <p:sldId id="374" r:id="rId16"/>
    <p:sldId id="377" r:id="rId17"/>
    <p:sldId id="378" r:id="rId18"/>
    <p:sldId id="375" r:id="rId19"/>
    <p:sldId id="379" r:id="rId20"/>
    <p:sldId id="380" r:id="rId21"/>
    <p:sldId id="381" r:id="rId22"/>
    <p:sldId id="382" r:id="rId23"/>
    <p:sldId id="383" r:id="rId24"/>
    <p:sldId id="384" r:id="rId25"/>
    <p:sldId id="385" r:id="rId26"/>
    <p:sldId id="386" r:id="rId27"/>
    <p:sldId id="387" r:id="rId28"/>
    <p:sldId id="388" r:id="rId29"/>
    <p:sldId id="389" r:id="rId30"/>
    <p:sldId id="391" r:id="rId31"/>
    <p:sldId id="390" r:id="rId32"/>
    <p:sldId id="392" r:id="rId33"/>
    <p:sldId id="395" r:id="rId34"/>
    <p:sldId id="394" r:id="rId35"/>
    <p:sldId id="393" r:id="rId36"/>
    <p:sldId id="400" r:id="rId37"/>
    <p:sldId id="401" r:id="rId38"/>
    <p:sldId id="399" r:id="rId39"/>
    <p:sldId id="398" r:id="rId40"/>
    <p:sldId id="397" r:id="rId41"/>
    <p:sldId id="402" r:id="rId42"/>
    <p:sldId id="364" r:id="rId43"/>
    <p:sldId id="324" r:id="rId44"/>
  </p:sldIdLst>
  <p:sldSz cx="9144000" cy="6858000" type="screen4x3"/>
  <p:notesSz cx="6797675" cy="9928225"/>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12280F-9D74-4785-AF0A-D6036A559360}" v="122" dt="2021-06-02T05:58:18.589"/>
  </p1510:revLst>
</p1510:revInfo>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3651" autoAdjust="0"/>
  </p:normalViewPr>
  <p:slideViewPr>
    <p:cSldViewPr>
      <p:cViewPr varScale="1">
        <p:scale>
          <a:sx n="81" d="100"/>
          <a:sy n="81" d="100"/>
        </p:scale>
        <p:origin x="1507"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oleObject" Target="https://sovva.sharepoint.com/Zdielane%20dokumenty/02_PROJEKTY/CVTI%20SR/PA7_Anal&#253;za/Podkladov&#233;%20grafy_1.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11.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https://sovva.sharepoint.com/Zdielane%20dokumenty/02_PROJEKTY/CVTI%20SR/PA7_Anal&#253;za/Podkladov&#233;%20grafy_1.xlsx"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https://sovva.sharepoint.com/Zdielane%20dokumenty/02_PROJEKTY/CVTI%20SR/PA7_Anal&#253;za/Podkladov&#233;%20grafy_1.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https://sovva.sharepoint.com/Zdielane%20dokumenty/02_PROJEKTY/CVTI%20SR/PA7_Anal&#253;za/Podkladov&#233;%20grafy_1.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https://sovva.sharepoint.com/Zdielane%20dokumenty/02_PROJEKTY/CVTI%20SR/PA7_Anal&#253;za/Podkladov&#233;%20grafy_2.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https://sovva.sharepoint.com/Zdielane%20dokumenty/02_PROJEKTY/CVTI%20SR/PA7_Anal&#253;za/Podklady_dotaznik_applican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550776642766336E-2"/>
          <c:y val="3.4736839226121904E-2"/>
          <c:w val="0.9074858244104077"/>
          <c:h val="0.85149489228350217"/>
        </c:manualLayout>
      </c:layout>
      <c:barChart>
        <c:barDir val="col"/>
        <c:grouping val="clustered"/>
        <c:varyColors val="0"/>
        <c:ser>
          <c:idx val="1"/>
          <c:order val="1"/>
          <c:tx>
            <c:strRef>
              <c:f>Projekty!$C$2</c:f>
              <c:strCache>
                <c:ptCount val="1"/>
                <c:pt idx="0">
                  <c:v>Participations</c:v>
                </c:pt>
              </c:strCache>
            </c:strRef>
          </c:tx>
          <c:spPr>
            <a:solidFill>
              <a:srgbClr val="E7E6E6"/>
            </a:solidFill>
            <a:ln>
              <a:noFill/>
            </a:ln>
            <a:effectLst/>
          </c:spPr>
          <c:invertIfNegative val="0"/>
          <c:dPt>
            <c:idx val="0"/>
            <c:invertIfNegative val="0"/>
            <c:bubble3D val="0"/>
            <c:spPr>
              <a:solidFill>
                <a:srgbClr val="5B9BD5"/>
              </a:solidFill>
              <a:ln>
                <a:noFill/>
              </a:ln>
              <a:effectLst/>
            </c:spPr>
            <c:extLst>
              <c:ext xmlns:c16="http://schemas.microsoft.com/office/drawing/2014/chart" uri="{C3380CC4-5D6E-409C-BE32-E72D297353CC}">
                <c16:uniqueId val="{00000001-62C0-4C82-8C70-B1FB7D80279E}"/>
              </c:ext>
            </c:extLst>
          </c:dPt>
          <c:dPt>
            <c:idx val="9"/>
            <c:invertIfNegative val="0"/>
            <c:bubble3D val="0"/>
            <c:spPr>
              <a:solidFill>
                <a:srgbClr val="5B9BD5"/>
              </a:solidFill>
              <a:ln>
                <a:noFill/>
              </a:ln>
              <a:effectLst/>
            </c:spPr>
            <c:extLst>
              <c:ext xmlns:c16="http://schemas.microsoft.com/office/drawing/2014/chart" uri="{C3380CC4-5D6E-409C-BE32-E72D297353CC}">
                <c16:uniqueId val="{00000003-62C0-4C82-8C70-B1FB7D80279E}"/>
              </c:ext>
            </c:extLst>
          </c:dPt>
          <c:dPt>
            <c:idx val="10"/>
            <c:invertIfNegative val="0"/>
            <c:bubble3D val="0"/>
            <c:spPr>
              <a:solidFill>
                <a:srgbClr val="5B9BD5"/>
              </a:solidFill>
              <a:ln>
                <a:noFill/>
              </a:ln>
              <a:effectLst/>
            </c:spPr>
            <c:extLst>
              <c:ext xmlns:c16="http://schemas.microsoft.com/office/drawing/2014/chart" uri="{C3380CC4-5D6E-409C-BE32-E72D297353CC}">
                <c16:uniqueId val="{00000005-62C0-4C82-8C70-B1FB7D80279E}"/>
              </c:ext>
            </c:extLst>
          </c:dPt>
          <c:dPt>
            <c:idx val="14"/>
            <c:invertIfNegative val="0"/>
            <c:bubble3D val="0"/>
            <c:spPr>
              <a:solidFill>
                <a:srgbClr val="5B9BD5"/>
              </a:solidFill>
              <a:ln>
                <a:noFill/>
              </a:ln>
              <a:effectLst/>
            </c:spPr>
            <c:extLst>
              <c:ext xmlns:c16="http://schemas.microsoft.com/office/drawing/2014/chart" uri="{C3380CC4-5D6E-409C-BE32-E72D297353CC}">
                <c16:uniqueId val="{00000007-62C0-4C82-8C70-B1FB7D80279E}"/>
              </c:ext>
            </c:extLst>
          </c:dPt>
          <c:cat>
            <c:strRef>
              <c:f>Projekty!$A$3:$A$19</c:f>
              <c:strCache>
                <c:ptCount val="17"/>
                <c:pt idx="0">
                  <c:v>DE</c:v>
                </c:pt>
                <c:pt idx="1">
                  <c:v>ES</c:v>
                </c:pt>
                <c:pt idx="2">
                  <c:v>UK</c:v>
                </c:pt>
                <c:pt idx="3">
                  <c:v>FR</c:v>
                </c:pt>
                <c:pt idx="4">
                  <c:v>IT</c:v>
                </c:pt>
                <c:pt idx="5">
                  <c:v>NL</c:v>
                </c:pt>
                <c:pt idx="6">
                  <c:v>BE</c:v>
                </c:pt>
                <c:pt idx="7">
                  <c:v>EL</c:v>
                </c:pt>
                <c:pt idx="8">
                  <c:v>SE</c:v>
                </c:pt>
                <c:pt idx="9">
                  <c:v>BAY</c:v>
                </c:pt>
                <c:pt idx="10">
                  <c:v>AT</c:v>
                </c:pt>
                <c:pt idx="11">
                  <c:v>DK</c:v>
                </c:pt>
                <c:pt idx="12">
                  <c:v>PT</c:v>
                </c:pt>
                <c:pt idx="13">
                  <c:v>FI</c:v>
                </c:pt>
                <c:pt idx="14">
                  <c:v>BW</c:v>
                </c:pt>
                <c:pt idx="15">
                  <c:v>IE</c:v>
                </c:pt>
                <c:pt idx="16">
                  <c:v>PL</c:v>
                </c:pt>
              </c:strCache>
            </c:strRef>
          </c:cat>
          <c:val>
            <c:numRef>
              <c:f>Projekty!$C$3:$C$19</c:f>
              <c:numCache>
                <c:formatCode>#,##0</c:formatCode>
                <c:ptCount val="17"/>
                <c:pt idx="0">
                  <c:v>19224</c:v>
                </c:pt>
                <c:pt idx="1">
                  <c:v>17331</c:v>
                </c:pt>
                <c:pt idx="2">
                  <c:v>16384</c:v>
                </c:pt>
                <c:pt idx="3">
                  <c:v>15852</c:v>
                </c:pt>
                <c:pt idx="4">
                  <c:v>15738</c:v>
                </c:pt>
                <c:pt idx="5">
                  <c:v>10095</c:v>
                </c:pt>
                <c:pt idx="6">
                  <c:v>7791</c:v>
                </c:pt>
                <c:pt idx="7">
                  <c:v>5042</c:v>
                </c:pt>
                <c:pt idx="8">
                  <c:v>4785</c:v>
                </c:pt>
                <c:pt idx="9">
                  <c:v>4693</c:v>
                </c:pt>
                <c:pt idx="10">
                  <c:v>4666</c:v>
                </c:pt>
                <c:pt idx="11">
                  <c:v>3666</c:v>
                </c:pt>
                <c:pt idx="12">
                  <c:v>3603</c:v>
                </c:pt>
                <c:pt idx="13">
                  <c:v>3233</c:v>
                </c:pt>
                <c:pt idx="14">
                  <c:v>3083</c:v>
                </c:pt>
                <c:pt idx="15">
                  <c:v>2699</c:v>
                </c:pt>
                <c:pt idx="16">
                  <c:v>2647</c:v>
                </c:pt>
              </c:numCache>
            </c:numRef>
          </c:val>
          <c:extLst>
            <c:ext xmlns:c16="http://schemas.microsoft.com/office/drawing/2014/chart" uri="{C3380CC4-5D6E-409C-BE32-E72D297353CC}">
              <c16:uniqueId val="{00000008-62C0-4C82-8C70-B1FB7D80279E}"/>
            </c:ext>
          </c:extLst>
        </c:ser>
        <c:dLbls>
          <c:showLegendKey val="0"/>
          <c:showVal val="0"/>
          <c:showCatName val="0"/>
          <c:showSerName val="0"/>
          <c:showPercent val="0"/>
          <c:showBubbleSize val="0"/>
        </c:dLbls>
        <c:gapWidth val="150"/>
        <c:axId val="590338048"/>
        <c:axId val="583593344"/>
      </c:barChart>
      <c:lineChart>
        <c:grouping val="standard"/>
        <c:varyColors val="0"/>
        <c:ser>
          <c:idx val="0"/>
          <c:order val="0"/>
          <c:tx>
            <c:strRef>
              <c:f>Projekty!$B$2</c:f>
              <c:strCache>
                <c:ptCount val="1"/>
                <c:pt idx="0">
                  <c:v>EC Contribution</c:v>
                </c:pt>
              </c:strCache>
            </c:strRef>
          </c:tx>
          <c:spPr>
            <a:ln w="25400" cap="rnd">
              <a:noFill/>
              <a:round/>
            </a:ln>
            <a:effectLst/>
          </c:spPr>
          <c:marker>
            <c:symbol val="triangle"/>
            <c:size val="12"/>
            <c:spPr>
              <a:solidFill>
                <a:srgbClr val="DBC716"/>
              </a:solidFill>
              <a:ln w="9525">
                <a:noFill/>
              </a:ln>
              <a:effectLst/>
            </c:spPr>
          </c:marker>
          <c:dPt>
            <c:idx val="9"/>
            <c:bubble3D val="0"/>
            <c:extLst>
              <c:ext xmlns:c16="http://schemas.microsoft.com/office/drawing/2014/chart" uri="{C3380CC4-5D6E-409C-BE32-E72D297353CC}">
                <c16:uniqueId val="{00000009-62C0-4C82-8C70-B1FB7D80279E}"/>
              </c:ext>
            </c:extLst>
          </c:dPt>
          <c:cat>
            <c:strRef>
              <c:f>Projekty!$A$3:$A$19</c:f>
              <c:strCache>
                <c:ptCount val="17"/>
                <c:pt idx="0">
                  <c:v>DE</c:v>
                </c:pt>
                <c:pt idx="1">
                  <c:v>ES</c:v>
                </c:pt>
                <c:pt idx="2">
                  <c:v>UK</c:v>
                </c:pt>
                <c:pt idx="3">
                  <c:v>FR</c:v>
                </c:pt>
                <c:pt idx="4">
                  <c:v>IT</c:v>
                </c:pt>
                <c:pt idx="5">
                  <c:v>NL</c:v>
                </c:pt>
                <c:pt idx="6">
                  <c:v>BE</c:v>
                </c:pt>
                <c:pt idx="7">
                  <c:v>EL</c:v>
                </c:pt>
                <c:pt idx="8">
                  <c:v>SE</c:v>
                </c:pt>
                <c:pt idx="9">
                  <c:v>BAY</c:v>
                </c:pt>
                <c:pt idx="10">
                  <c:v>AT</c:v>
                </c:pt>
                <c:pt idx="11">
                  <c:v>DK</c:v>
                </c:pt>
                <c:pt idx="12">
                  <c:v>PT</c:v>
                </c:pt>
                <c:pt idx="13">
                  <c:v>FI</c:v>
                </c:pt>
                <c:pt idx="14">
                  <c:v>BW</c:v>
                </c:pt>
                <c:pt idx="15">
                  <c:v>IE</c:v>
                </c:pt>
                <c:pt idx="16">
                  <c:v>PL</c:v>
                </c:pt>
              </c:strCache>
            </c:strRef>
          </c:cat>
          <c:val>
            <c:numRef>
              <c:f>Projekty!$B$3:$B$19</c:f>
              <c:numCache>
                <c:formatCode>#,##0.00</c:formatCode>
                <c:ptCount val="17"/>
                <c:pt idx="0">
                  <c:v>9245057355.5499992</c:v>
                </c:pt>
                <c:pt idx="1">
                  <c:v>5824835147.3900003</c:v>
                </c:pt>
                <c:pt idx="2">
                  <c:v>7364557165.5299997</c:v>
                </c:pt>
                <c:pt idx="3">
                  <c:v>6929745313.3299999</c:v>
                </c:pt>
                <c:pt idx="4">
                  <c:v>5222099300.1599998</c:v>
                </c:pt>
                <c:pt idx="5">
                  <c:v>4803065597.0699997</c:v>
                </c:pt>
                <c:pt idx="6">
                  <c:v>3176673992.0500002</c:v>
                </c:pt>
                <c:pt idx="7">
                  <c:v>1559315258.28</c:v>
                </c:pt>
                <c:pt idx="8">
                  <c:v>2099527064.3</c:v>
                </c:pt>
                <c:pt idx="9">
                  <c:v>2783094537.0200105</c:v>
                </c:pt>
                <c:pt idx="10">
                  <c:v>1759197317.3900001</c:v>
                </c:pt>
                <c:pt idx="11">
                  <c:v>1606787350.8800001</c:v>
                </c:pt>
                <c:pt idx="12">
                  <c:v>1047682930.3</c:v>
                </c:pt>
                <c:pt idx="13">
                  <c:v>1435907642.76</c:v>
                </c:pt>
                <c:pt idx="14">
                  <c:v>1454865654.6699994</c:v>
                </c:pt>
                <c:pt idx="15">
                  <c:v>1101948408.6900001</c:v>
                </c:pt>
                <c:pt idx="16">
                  <c:v>685168811.85000002</c:v>
                </c:pt>
              </c:numCache>
            </c:numRef>
          </c:val>
          <c:smooth val="0"/>
          <c:extLst>
            <c:ext xmlns:c16="http://schemas.microsoft.com/office/drawing/2014/chart" uri="{C3380CC4-5D6E-409C-BE32-E72D297353CC}">
              <c16:uniqueId val="{0000000A-62C0-4C82-8C70-B1FB7D80279E}"/>
            </c:ext>
          </c:extLst>
        </c:ser>
        <c:dLbls>
          <c:showLegendKey val="0"/>
          <c:showVal val="0"/>
          <c:showCatName val="0"/>
          <c:showSerName val="0"/>
          <c:showPercent val="0"/>
          <c:showBubbleSize val="0"/>
        </c:dLbls>
        <c:marker val="1"/>
        <c:smooth val="0"/>
        <c:axId val="592697856"/>
        <c:axId val="583593920"/>
      </c:lineChart>
      <c:catAx>
        <c:axId val="590338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83593344"/>
        <c:crosses val="autoZero"/>
        <c:auto val="1"/>
        <c:lblAlgn val="ctr"/>
        <c:lblOffset val="100"/>
        <c:noMultiLvlLbl val="0"/>
      </c:catAx>
      <c:valAx>
        <c:axId val="583593344"/>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0338048"/>
        <c:crosses val="autoZero"/>
        <c:crossBetween val="between"/>
      </c:valAx>
      <c:valAx>
        <c:axId val="583593920"/>
        <c:scaling>
          <c:orientation val="minMax"/>
        </c:scaling>
        <c:delete val="0"/>
        <c:axPos val="r"/>
        <c:numFmt formatCode="#,##0.00" sourceLinked="1"/>
        <c:majorTickMark val="out"/>
        <c:minorTickMark val="none"/>
        <c:tickLblPos val="high"/>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2697856"/>
        <c:crosses val="max"/>
        <c:crossBetween val="between"/>
      </c:valAx>
      <c:catAx>
        <c:axId val="592697856"/>
        <c:scaling>
          <c:orientation val="minMax"/>
        </c:scaling>
        <c:delete val="1"/>
        <c:axPos val="b"/>
        <c:numFmt formatCode="General" sourceLinked="1"/>
        <c:majorTickMark val="out"/>
        <c:minorTickMark val="none"/>
        <c:tickLblPos val="nextTo"/>
        <c:crossAx val="583593920"/>
        <c:crosses val="autoZero"/>
        <c:auto val="1"/>
        <c:lblAlgn val="ctr"/>
        <c:lblOffset val="100"/>
        <c:noMultiLvlLbl val="0"/>
      </c:catAx>
      <c:spPr>
        <a:noFill/>
        <a:ln>
          <a:noFill/>
        </a:ln>
        <a:effectLst/>
      </c:spPr>
    </c:plotArea>
    <c:legend>
      <c:legendPos val="b"/>
      <c:layout>
        <c:manualLayout>
          <c:xMode val="edge"/>
          <c:yMode val="edge"/>
          <c:x val="0.2892229024076462"/>
          <c:y val="4.7074835708658259E-2"/>
          <c:w val="0.37907089333843957"/>
          <c:h val="5.2558767924422344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sk-SK"/>
        </a:p>
      </c:txPr>
    </c:legend>
    <c:plotVisOnly val="1"/>
    <c:dispBlanksAs val="gap"/>
    <c:showDLblsOverMax val="0"/>
    <c:extLst/>
  </c:chart>
  <c:spPr>
    <a:solidFill>
      <a:schemeClr val="bg1"/>
    </a:solidFill>
    <a:ln w="9525" cap="flat" cmpd="sng" algn="ctr">
      <a:noFill/>
      <a:round/>
    </a:ln>
    <a:effectLst/>
  </c:spPr>
  <c:txPr>
    <a:bodyPr/>
    <a:lstStyle/>
    <a:p>
      <a:pPr>
        <a:defRPr/>
      </a:pPr>
      <a:endParaRPr lang="sk-SK"/>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300306452873105"/>
          <c:y val="1.7641870038224053E-2"/>
          <c:w val="0.56691524364305623"/>
          <c:h val="0.75594255510769193"/>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F7D-46B8-96E3-9B1B2E18ACF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F7D-46B8-96E3-9B1B2E18ACF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F7D-46B8-96E3-9B1B2E18ACF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F7D-46B8-96E3-9B1B2E18ACF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2F7D-46B8-96E3-9B1B2E18ACFB}"/>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2F7D-46B8-96E3-9B1B2E18ACFB}"/>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sk-SK"/>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'3'!$E$4:$E$9</c:f>
              <c:strCache>
                <c:ptCount val="6"/>
                <c:pt idx="0">
                  <c:v>Academia</c:v>
                </c:pt>
                <c:pt idx="1">
                  <c:v>Research organization</c:v>
                </c:pt>
                <c:pt idx="2">
                  <c:v>Public Authority</c:v>
                </c:pt>
                <c:pt idx="3">
                  <c:v>Other</c:v>
                </c:pt>
                <c:pt idx="4">
                  <c:v>NGO</c:v>
                </c:pt>
                <c:pt idx="5">
                  <c:v>Business</c:v>
                </c:pt>
              </c:strCache>
            </c:strRef>
          </c:cat>
          <c:val>
            <c:numRef>
              <c:f>'3'!$F$4:$F$9</c:f>
              <c:numCache>
                <c:formatCode>General</c:formatCode>
                <c:ptCount val="6"/>
                <c:pt idx="0">
                  <c:v>161</c:v>
                </c:pt>
                <c:pt idx="1">
                  <c:v>88</c:v>
                </c:pt>
                <c:pt idx="2">
                  <c:v>14</c:v>
                </c:pt>
                <c:pt idx="3">
                  <c:v>9</c:v>
                </c:pt>
                <c:pt idx="4">
                  <c:v>6</c:v>
                </c:pt>
                <c:pt idx="5">
                  <c:v>5</c:v>
                </c:pt>
              </c:numCache>
            </c:numRef>
          </c:val>
          <c:extLst>
            <c:ext xmlns:c16="http://schemas.microsoft.com/office/drawing/2014/chart" uri="{C3380CC4-5D6E-409C-BE32-E72D297353CC}">
              <c16:uniqueId val="{0000000C-2F7D-46B8-96E3-9B1B2E18ACFB}"/>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2.4526647509744842E-3"/>
          <c:y val="0.77358442514591585"/>
          <c:w val="0.9975473352490255"/>
          <c:h val="0.1911318347776360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sk-SK"/>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tx2"/>
            </a:solidFill>
            <a:ln>
              <a:noFill/>
            </a:ln>
            <a:effectLst/>
          </c:spPr>
          <c:invertIfNegative val="0"/>
          <c:cat>
            <c:strRef>
              <c:f>'5'!$E$2:$E$7</c:f>
              <c:strCache>
                <c:ptCount val="6"/>
                <c:pt idx="0">
                  <c:v>By using online databases created for searching partners</c:v>
                </c:pt>
                <c:pt idx="1">
                  <c:v>It is irrelevant in my case</c:v>
                </c:pt>
                <c:pt idx="2">
                  <c:v>I am coordinator of the project</c:v>
                </c:pt>
                <c:pt idx="3">
                  <c:v>Other</c:v>
                </c:pt>
                <c:pt idx="4">
                  <c:v>I/we were directly addressed by the coordinator/partner</c:v>
                </c:pt>
                <c:pt idx="5">
                  <c:v>Through existing personal contact with the coordinator/partner</c:v>
                </c:pt>
              </c:strCache>
            </c:strRef>
          </c:cat>
          <c:val>
            <c:numRef>
              <c:f>'5'!$F$2:$F$7</c:f>
              <c:numCache>
                <c:formatCode>General</c:formatCode>
                <c:ptCount val="6"/>
                <c:pt idx="0">
                  <c:v>4</c:v>
                </c:pt>
                <c:pt idx="1">
                  <c:v>7</c:v>
                </c:pt>
                <c:pt idx="2">
                  <c:v>15</c:v>
                </c:pt>
                <c:pt idx="3">
                  <c:v>16</c:v>
                </c:pt>
                <c:pt idx="4">
                  <c:v>42</c:v>
                </c:pt>
                <c:pt idx="5">
                  <c:v>87</c:v>
                </c:pt>
              </c:numCache>
            </c:numRef>
          </c:val>
          <c:extLst>
            <c:ext xmlns:c16="http://schemas.microsoft.com/office/drawing/2014/chart" uri="{C3380CC4-5D6E-409C-BE32-E72D297353CC}">
              <c16:uniqueId val="{00000000-038D-4C05-BC5F-78B6F09DE586}"/>
            </c:ext>
          </c:extLst>
        </c:ser>
        <c:dLbls>
          <c:showLegendKey val="0"/>
          <c:showVal val="0"/>
          <c:showCatName val="0"/>
          <c:showSerName val="0"/>
          <c:showPercent val="0"/>
          <c:showBubbleSize val="0"/>
        </c:dLbls>
        <c:gapWidth val="219"/>
        <c:axId val="592710144"/>
        <c:axId val="584957248"/>
      </c:barChart>
      <c:catAx>
        <c:axId val="5927101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84957248"/>
        <c:crosses val="autoZero"/>
        <c:auto val="1"/>
        <c:lblAlgn val="ctr"/>
        <c:lblOffset val="100"/>
        <c:noMultiLvlLbl val="0"/>
      </c:catAx>
      <c:valAx>
        <c:axId val="5849572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27101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tx2"/>
            </a:solidFill>
            <a:ln>
              <a:noFill/>
            </a:ln>
            <a:effectLst/>
          </c:spPr>
          <c:invertIfNegative val="0"/>
          <c:cat>
            <c:strRef>
              <c:f>'6'!$C$4:$C$12</c:f>
              <c:strCache>
                <c:ptCount val="9"/>
                <c:pt idx="0">
                  <c:v>Other</c:v>
                </c:pt>
                <c:pt idx="1">
                  <c:v>Creating new or improved policies</c:v>
                </c:pt>
                <c:pt idx="2">
                  <c:v>Development of new or improved commercial products, services, technical regulations or standards;</c:v>
                </c:pt>
                <c:pt idx="3">
                  <c:v>Better rating of our organization at the national level</c:v>
                </c:pt>
                <c:pt idx="4">
                  <c:v>Improvement / creation of research infrastructure</c:v>
                </c:pt>
                <c:pt idx="5">
                  <c:v>Increasing the prestige of our organization at the international level</c:v>
                </c:pt>
                <c:pt idx="6">
                  <c:v>Access to research capacities / facilities that do not exist in our organization</c:v>
                </c:pt>
                <c:pt idx="7">
                  <c:v>Establishment of new contacts or development of existing contacts / relationships or networks abroad</c:v>
                </c:pt>
                <c:pt idx="8">
                  <c:v>Development of knowledge, experience, skills;</c:v>
                </c:pt>
              </c:strCache>
            </c:strRef>
          </c:cat>
          <c:val>
            <c:numRef>
              <c:f>'6'!$D$4:$D$12</c:f>
              <c:numCache>
                <c:formatCode>General</c:formatCode>
                <c:ptCount val="9"/>
                <c:pt idx="0">
                  <c:v>14</c:v>
                </c:pt>
                <c:pt idx="1">
                  <c:v>36</c:v>
                </c:pt>
                <c:pt idx="2">
                  <c:v>37</c:v>
                </c:pt>
                <c:pt idx="3">
                  <c:v>47</c:v>
                </c:pt>
                <c:pt idx="4">
                  <c:v>49</c:v>
                </c:pt>
                <c:pt idx="5">
                  <c:v>56</c:v>
                </c:pt>
                <c:pt idx="6">
                  <c:v>61</c:v>
                </c:pt>
                <c:pt idx="7">
                  <c:v>99</c:v>
                </c:pt>
                <c:pt idx="8">
                  <c:v>141</c:v>
                </c:pt>
              </c:numCache>
            </c:numRef>
          </c:val>
          <c:extLst>
            <c:ext xmlns:c16="http://schemas.microsoft.com/office/drawing/2014/chart" uri="{C3380CC4-5D6E-409C-BE32-E72D297353CC}">
              <c16:uniqueId val="{00000000-E358-4286-84CC-8FE0E9686CD6}"/>
            </c:ext>
          </c:extLst>
        </c:ser>
        <c:dLbls>
          <c:showLegendKey val="0"/>
          <c:showVal val="0"/>
          <c:showCatName val="0"/>
          <c:showSerName val="0"/>
          <c:showPercent val="0"/>
          <c:showBubbleSize val="0"/>
        </c:dLbls>
        <c:gapWidth val="219"/>
        <c:axId val="591350784"/>
        <c:axId val="588129408"/>
      </c:barChart>
      <c:catAx>
        <c:axId val="5913507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sk-SK"/>
          </a:p>
        </c:txPr>
        <c:crossAx val="588129408"/>
        <c:crosses val="autoZero"/>
        <c:auto val="1"/>
        <c:lblAlgn val="ctr"/>
        <c:lblOffset val="100"/>
        <c:noMultiLvlLbl val="0"/>
      </c:catAx>
      <c:valAx>
        <c:axId val="5881294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1350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tx2"/>
            </a:solidFill>
            <a:ln>
              <a:noFill/>
            </a:ln>
            <a:effectLst/>
          </c:spPr>
          <c:invertIfNegative val="0"/>
          <c:cat>
            <c:strRef>
              <c:f>'8'!$D$2:$D$10</c:f>
              <c:strCache>
                <c:ptCount val="9"/>
                <c:pt idx="0">
                  <c:v>Other</c:v>
                </c:pt>
                <c:pt idx="1">
                  <c:v>More support from my employer</c:v>
                </c:pt>
                <c:pt idx="2">
                  <c:v>Organization of workshops</c:v>
                </c:pt>
                <c:pt idx="3">
                  <c:v>Info days for specific topics</c:v>
                </c:pt>
                <c:pt idx="4">
                  <c:v>Help in finding partners for a consortium for my project that I want to coordinate</c:v>
                </c:pt>
                <c:pt idx="5">
                  <c:v>A call, which would result into the preparation of a project to the framework programme</c:v>
                </c:pt>
                <c:pt idx="6">
                  <c:v>Match-making events based on particular topics</c:v>
                </c:pt>
                <c:pt idx="7">
                  <c:v>Financial support mechanism (on national level) before submitting a project proposal</c:v>
                </c:pt>
                <c:pt idx="8">
                  <c:v>Professional advice on developing a project proposal</c:v>
                </c:pt>
              </c:strCache>
            </c:strRef>
          </c:cat>
          <c:val>
            <c:numRef>
              <c:f>'8'!$E$2:$E$10</c:f>
              <c:numCache>
                <c:formatCode>General</c:formatCode>
                <c:ptCount val="9"/>
                <c:pt idx="0">
                  <c:v>15</c:v>
                </c:pt>
                <c:pt idx="1">
                  <c:v>47</c:v>
                </c:pt>
                <c:pt idx="2">
                  <c:v>82</c:v>
                </c:pt>
                <c:pt idx="3">
                  <c:v>83</c:v>
                </c:pt>
                <c:pt idx="4">
                  <c:v>86</c:v>
                </c:pt>
                <c:pt idx="5">
                  <c:v>102</c:v>
                </c:pt>
                <c:pt idx="6">
                  <c:v>102</c:v>
                </c:pt>
                <c:pt idx="7">
                  <c:v>131</c:v>
                </c:pt>
                <c:pt idx="8">
                  <c:v>140</c:v>
                </c:pt>
              </c:numCache>
            </c:numRef>
          </c:val>
          <c:extLst>
            <c:ext xmlns:c16="http://schemas.microsoft.com/office/drawing/2014/chart" uri="{C3380CC4-5D6E-409C-BE32-E72D297353CC}">
              <c16:uniqueId val="{00000000-0396-47AD-8C59-3DFCAB4DCDA7}"/>
            </c:ext>
          </c:extLst>
        </c:ser>
        <c:dLbls>
          <c:showLegendKey val="0"/>
          <c:showVal val="0"/>
          <c:showCatName val="0"/>
          <c:showSerName val="0"/>
          <c:showPercent val="0"/>
          <c:showBubbleSize val="0"/>
        </c:dLbls>
        <c:gapWidth val="219"/>
        <c:axId val="591351296"/>
        <c:axId val="588131136"/>
      </c:barChart>
      <c:catAx>
        <c:axId val="5913512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sk-SK"/>
          </a:p>
        </c:txPr>
        <c:crossAx val="588131136"/>
        <c:crosses val="autoZero"/>
        <c:auto val="1"/>
        <c:lblAlgn val="ctr"/>
        <c:lblOffset val="100"/>
        <c:noMultiLvlLbl val="0"/>
      </c:catAx>
      <c:valAx>
        <c:axId val="5881311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13512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tx2"/>
            </a:solidFill>
            <a:ln>
              <a:noFill/>
            </a:ln>
            <a:effectLst/>
          </c:spPr>
          <c:invertIfNegative val="0"/>
          <c:cat>
            <c:strRef>
              <c:f>'9'!$G$3:$G$13</c:f>
              <c:strCache>
                <c:ptCount val="11"/>
                <c:pt idx="0">
                  <c:v>Consultation agencies</c:v>
                </c:pt>
                <c:pt idx="1">
                  <c:v>Liaison Office for Research and Development in Brussels</c:v>
                </c:pt>
                <c:pt idx="2">
                  <c:v>Other</c:v>
                </c:pt>
                <c:pt idx="3">
                  <c:v>National delegates for Horizon 2020</c:v>
                </c:pt>
                <c:pt idx="4">
                  <c:v>Central Funding &amp; Tender Opportunities portal</c:v>
                </c:pt>
                <c:pt idx="5">
                  <c:v>Information days, seminars and workshops</c:v>
                </c:pt>
                <c:pt idx="6">
                  <c:v>Own studying of programme materials on available websites</c:v>
                </c:pt>
                <c:pt idx="7">
                  <c:v>My home organization where I work</c:v>
                </c:pt>
                <c:pt idx="8">
                  <c:v>Partners from previous projects</c:v>
                </c:pt>
                <c:pt idx="9">
                  <c:v>National contact points for Horizon 2020</c:v>
                </c:pt>
                <c:pt idx="10">
                  <c:v>My own contacts</c:v>
                </c:pt>
              </c:strCache>
            </c:strRef>
          </c:cat>
          <c:val>
            <c:numRef>
              <c:f>'9'!$H$3:$H$13</c:f>
              <c:numCache>
                <c:formatCode>General</c:formatCode>
                <c:ptCount val="11"/>
                <c:pt idx="0">
                  <c:v>7</c:v>
                </c:pt>
                <c:pt idx="1">
                  <c:v>9</c:v>
                </c:pt>
                <c:pt idx="2">
                  <c:v>10</c:v>
                </c:pt>
                <c:pt idx="3">
                  <c:v>20</c:v>
                </c:pt>
                <c:pt idx="4">
                  <c:v>44</c:v>
                </c:pt>
                <c:pt idx="5">
                  <c:v>71</c:v>
                </c:pt>
                <c:pt idx="6">
                  <c:v>78</c:v>
                </c:pt>
                <c:pt idx="7">
                  <c:v>81</c:v>
                </c:pt>
                <c:pt idx="8">
                  <c:v>86</c:v>
                </c:pt>
                <c:pt idx="9">
                  <c:v>86</c:v>
                </c:pt>
                <c:pt idx="10">
                  <c:v>96</c:v>
                </c:pt>
              </c:numCache>
            </c:numRef>
          </c:val>
          <c:extLst>
            <c:ext xmlns:c16="http://schemas.microsoft.com/office/drawing/2014/chart" uri="{C3380CC4-5D6E-409C-BE32-E72D297353CC}">
              <c16:uniqueId val="{00000000-DBED-4448-943B-423FC7264CAB}"/>
            </c:ext>
          </c:extLst>
        </c:ser>
        <c:dLbls>
          <c:showLegendKey val="0"/>
          <c:showVal val="0"/>
          <c:showCatName val="0"/>
          <c:showSerName val="0"/>
          <c:showPercent val="0"/>
          <c:showBubbleSize val="0"/>
        </c:dLbls>
        <c:gapWidth val="219"/>
        <c:axId val="592710656"/>
        <c:axId val="588132864"/>
      </c:barChart>
      <c:catAx>
        <c:axId val="5927106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sk-SK"/>
          </a:p>
        </c:txPr>
        <c:crossAx val="588132864"/>
        <c:crosses val="autoZero"/>
        <c:auto val="1"/>
        <c:lblAlgn val="ctr"/>
        <c:lblOffset val="100"/>
        <c:noMultiLvlLbl val="0"/>
      </c:catAx>
      <c:valAx>
        <c:axId val="58813286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271065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tx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sk-SK"/>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'10'!$I$7:$I$11</c:f>
              <c:strCache>
                <c:ptCount val="5"/>
                <c:pt idx="0">
                  <c:v>1.</c:v>
                </c:pt>
                <c:pt idx="1">
                  <c:v>2.</c:v>
                </c:pt>
                <c:pt idx="2">
                  <c:v>3.</c:v>
                </c:pt>
                <c:pt idx="3">
                  <c:v>4.</c:v>
                </c:pt>
                <c:pt idx="4">
                  <c:v>5.</c:v>
                </c:pt>
              </c:strCache>
            </c:strRef>
          </c:cat>
          <c:val>
            <c:numRef>
              <c:f>'10'!$J$7:$J$11</c:f>
              <c:numCache>
                <c:formatCode>General</c:formatCode>
                <c:ptCount val="5"/>
                <c:pt idx="0">
                  <c:v>17</c:v>
                </c:pt>
                <c:pt idx="1">
                  <c:v>23</c:v>
                </c:pt>
                <c:pt idx="2">
                  <c:v>49</c:v>
                </c:pt>
                <c:pt idx="3">
                  <c:v>46</c:v>
                </c:pt>
                <c:pt idx="4">
                  <c:v>37</c:v>
                </c:pt>
              </c:numCache>
            </c:numRef>
          </c:val>
          <c:extLst>
            <c:ext xmlns:c16="http://schemas.microsoft.com/office/drawing/2014/chart" uri="{C3380CC4-5D6E-409C-BE32-E72D297353CC}">
              <c16:uniqueId val="{00000000-6FAA-4AEF-A493-7C57BD0A8174}"/>
            </c:ext>
          </c:extLst>
        </c:ser>
        <c:dLbls>
          <c:showLegendKey val="0"/>
          <c:showVal val="0"/>
          <c:showCatName val="0"/>
          <c:showSerName val="0"/>
          <c:showPercent val="0"/>
          <c:showBubbleSize val="0"/>
        </c:dLbls>
        <c:gapWidth val="219"/>
        <c:overlap val="-27"/>
        <c:axId val="593447936"/>
        <c:axId val="588134592"/>
      </c:barChart>
      <c:catAx>
        <c:axId val="593447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88134592"/>
        <c:crosses val="autoZero"/>
        <c:auto val="1"/>
        <c:lblAlgn val="ctr"/>
        <c:lblOffset val="100"/>
        <c:noMultiLvlLbl val="0"/>
      </c:catAx>
      <c:valAx>
        <c:axId val="588134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344793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tx2"/>
            </a:solidFill>
            <a:ln>
              <a:noFill/>
            </a:ln>
            <a:effectLst/>
          </c:spPr>
          <c:invertIfNegative val="0"/>
          <c:cat>
            <c:strRef>
              <c:f>'11'!$H$5:$H$9</c:f>
              <c:strCache>
                <c:ptCount val="5"/>
                <c:pt idx="0">
                  <c:v>1.</c:v>
                </c:pt>
                <c:pt idx="1">
                  <c:v>2.</c:v>
                </c:pt>
                <c:pt idx="2">
                  <c:v>3.</c:v>
                </c:pt>
                <c:pt idx="3">
                  <c:v>4.</c:v>
                </c:pt>
                <c:pt idx="4">
                  <c:v>5.</c:v>
                </c:pt>
              </c:strCache>
            </c:strRef>
          </c:cat>
          <c:val>
            <c:numRef>
              <c:f>'11'!$I$5:$I$9</c:f>
              <c:numCache>
                <c:formatCode>General</c:formatCode>
                <c:ptCount val="5"/>
                <c:pt idx="0">
                  <c:v>13</c:v>
                </c:pt>
                <c:pt idx="1">
                  <c:v>35</c:v>
                </c:pt>
                <c:pt idx="2">
                  <c:v>44</c:v>
                </c:pt>
                <c:pt idx="3">
                  <c:v>51</c:v>
                </c:pt>
                <c:pt idx="4">
                  <c:v>29</c:v>
                </c:pt>
              </c:numCache>
            </c:numRef>
          </c:val>
          <c:extLst>
            <c:ext xmlns:c16="http://schemas.microsoft.com/office/drawing/2014/chart" uri="{C3380CC4-5D6E-409C-BE32-E72D297353CC}">
              <c16:uniqueId val="{00000000-1C9E-4F7F-B747-31EEF36BE979}"/>
            </c:ext>
          </c:extLst>
        </c:ser>
        <c:dLbls>
          <c:showLegendKey val="0"/>
          <c:showVal val="0"/>
          <c:showCatName val="0"/>
          <c:showSerName val="0"/>
          <c:showPercent val="0"/>
          <c:showBubbleSize val="0"/>
        </c:dLbls>
        <c:gapWidth val="219"/>
        <c:overlap val="-27"/>
        <c:axId val="592708096"/>
        <c:axId val="589733888"/>
      </c:barChart>
      <c:catAx>
        <c:axId val="592708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89733888"/>
        <c:crosses val="autoZero"/>
        <c:auto val="1"/>
        <c:lblAlgn val="ctr"/>
        <c:lblOffset val="100"/>
        <c:noMultiLvlLbl val="0"/>
      </c:catAx>
      <c:valAx>
        <c:axId val="5897338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2708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dLbls>
          <c:showLegendKey val="0"/>
          <c:showVal val="0"/>
          <c:showCatName val="0"/>
          <c:showSerName val="0"/>
          <c:showPercent val="0"/>
          <c:showBubbleSize val="0"/>
        </c:dLbls>
        <c:gapWidth val="219"/>
        <c:overlap val="-27"/>
        <c:axId val="592708096"/>
        <c:axId val="589733888"/>
      </c:barChart>
      <c:catAx>
        <c:axId val="592708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89733888"/>
        <c:crosses val="autoZero"/>
        <c:auto val="1"/>
        <c:lblAlgn val="ctr"/>
        <c:lblOffset val="100"/>
        <c:noMultiLvlLbl val="0"/>
      </c:catAx>
      <c:valAx>
        <c:axId val="5897338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2708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tx2"/>
            </a:solidFill>
            <a:ln>
              <a:noFill/>
            </a:ln>
            <a:effectLst/>
          </c:spPr>
          <c:invertIfNegative val="0"/>
          <c:cat>
            <c:strRef>
              <c:f>'10'!$I$7:$I$11</c:f>
              <c:strCache>
                <c:ptCount val="5"/>
                <c:pt idx="0">
                  <c:v>1.</c:v>
                </c:pt>
                <c:pt idx="1">
                  <c:v>2.</c:v>
                </c:pt>
                <c:pt idx="2">
                  <c:v>3.</c:v>
                </c:pt>
                <c:pt idx="3">
                  <c:v>4.</c:v>
                </c:pt>
                <c:pt idx="4">
                  <c:v>5.</c:v>
                </c:pt>
              </c:strCache>
            </c:strRef>
          </c:cat>
          <c:val>
            <c:numRef>
              <c:f>'10'!$J$7:$J$11</c:f>
              <c:numCache>
                <c:formatCode>General</c:formatCode>
                <c:ptCount val="5"/>
                <c:pt idx="0">
                  <c:v>17</c:v>
                </c:pt>
                <c:pt idx="1">
                  <c:v>23</c:v>
                </c:pt>
                <c:pt idx="2">
                  <c:v>49</c:v>
                </c:pt>
                <c:pt idx="3">
                  <c:v>46</c:v>
                </c:pt>
                <c:pt idx="4">
                  <c:v>37</c:v>
                </c:pt>
              </c:numCache>
            </c:numRef>
          </c:val>
          <c:extLst>
            <c:ext xmlns:c16="http://schemas.microsoft.com/office/drawing/2014/chart" uri="{C3380CC4-5D6E-409C-BE32-E72D297353CC}">
              <c16:uniqueId val="{00000000-3BCF-46F1-951D-4289DBEA127F}"/>
            </c:ext>
          </c:extLst>
        </c:ser>
        <c:dLbls>
          <c:showLegendKey val="0"/>
          <c:showVal val="0"/>
          <c:showCatName val="0"/>
          <c:showSerName val="0"/>
          <c:showPercent val="0"/>
          <c:showBubbleSize val="0"/>
        </c:dLbls>
        <c:gapWidth val="219"/>
        <c:overlap val="-27"/>
        <c:axId val="592708608"/>
        <c:axId val="589735616"/>
      </c:barChart>
      <c:catAx>
        <c:axId val="5927086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89735616"/>
        <c:crosses val="autoZero"/>
        <c:auto val="1"/>
        <c:lblAlgn val="ctr"/>
        <c:lblOffset val="100"/>
        <c:noMultiLvlLbl val="0"/>
      </c:catAx>
      <c:valAx>
        <c:axId val="589735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27086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tx2"/>
            </a:solidFill>
            <a:ln>
              <a:noFill/>
            </a:ln>
            <a:effectLst/>
          </c:spPr>
          <c:invertIfNegative val="0"/>
          <c:cat>
            <c:strRef>
              <c:f>'13'!$G$4:$G$16</c:f>
              <c:strCache>
                <c:ptCount val="13"/>
                <c:pt idx="0">
                  <c:v>I'm not a researcher/innovator</c:v>
                </c:pt>
                <c:pt idx="1">
                  <c:v>Concerns about sharing valuable knowledge with partners</c:v>
                </c:pt>
                <c:pt idx="2">
                  <c:v>Other</c:v>
                </c:pt>
                <c:pt idx="3">
                  <c:v>Preference to participate in other European or international programmes</c:v>
                </c:pt>
                <c:pt idx="4">
                  <c:v>Preference to participate in other national or regional programmes</c:v>
                </c:pt>
                <c:pt idx="5">
                  <c:v>Lack of awareness of the EU research and innovation framework programme Horizon 2020</c:v>
                </c:pt>
                <c:pt idx="6">
                  <c:v>Lack of an adequate type of financial support needed for my work</c:v>
                </c:pt>
                <c:pt idx="7">
                  <c:v>I tried but my proposal wasn't selected</c:v>
                </c:pt>
                <c:pt idx="8">
                  <c:v>Horizon 2020 project implementation rules are cumbersome</c:v>
                </c:pt>
                <c:pt idx="9">
                  <c:v>Lack of a relevant area/topic for my needs</c:v>
                </c:pt>
                <c:pt idx="10">
                  <c:v>Success rates in Horizon 2020 are too low to be worth applying</c:v>
                </c:pt>
                <c:pt idx="11">
                  <c:v>Difficulties to find project partners</c:v>
                </c:pt>
                <c:pt idx="12">
                  <c:v>Limited financial/human resources to prepare a proposal</c:v>
                </c:pt>
              </c:strCache>
            </c:strRef>
          </c:cat>
          <c:val>
            <c:numRef>
              <c:f>'13'!$H$4:$H$16</c:f>
              <c:numCache>
                <c:formatCode>General</c:formatCode>
                <c:ptCount val="13"/>
                <c:pt idx="0">
                  <c:v>6</c:v>
                </c:pt>
                <c:pt idx="1">
                  <c:v>7</c:v>
                </c:pt>
                <c:pt idx="2">
                  <c:v>17</c:v>
                </c:pt>
                <c:pt idx="3">
                  <c:v>18</c:v>
                </c:pt>
                <c:pt idx="4">
                  <c:v>19</c:v>
                </c:pt>
                <c:pt idx="5">
                  <c:v>35</c:v>
                </c:pt>
                <c:pt idx="6">
                  <c:v>37</c:v>
                </c:pt>
                <c:pt idx="7">
                  <c:v>49</c:v>
                </c:pt>
                <c:pt idx="8">
                  <c:v>51</c:v>
                </c:pt>
                <c:pt idx="9">
                  <c:v>81</c:v>
                </c:pt>
                <c:pt idx="10">
                  <c:v>83</c:v>
                </c:pt>
                <c:pt idx="11">
                  <c:v>85</c:v>
                </c:pt>
                <c:pt idx="12">
                  <c:v>88</c:v>
                </c:pt>
              </c:numCache>
            </c:numRef>
          </c:val>
          <c:extLst>
            <c:ext xmlns:c16="http://schemas.microsoft.com/office/drawing/2014/chart" uri="{C3380CC4-5D6E-409C-BE32-E72D297353CC}">
              <c16:uniqueId val="{00000000-271F-4E01-94C5-5988192C5239}"/>
            </c:ext>
          </c:extLst>
        </c:ser>
        <c:dLbls>
          <c:showLegendKey val="0"/>
          <c:showVal val="0"/>
          <c:showCatName val="0"/>
          <c:showSerName val="0"/>
          <c:showPercent val="0"/>
          <c:showBubbleSize val="0"/>
        </c:dLbls>
        <c:gapWidth val="219"/>
        <c:axId val="652210176"/>
        <c:axId val="589736768"/>
      </c:barChart>
      <c:catAx>
        <c:axId val="6522101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sk-SK"/>
          </a:p>
        </c:txPr>
        <c:crossAx val="589736768"/>
        <c:crosses val="autoZero"/>
        <c:auto val="1"/>
        <c:lblAlgn val="ctr"/>
        <c:lblOffset val="100"/>
        <c:noMultiLvlLbl val="0"/>
      </c:catAx>
      <c:valAx>
        <c:axId val="5897367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6522101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550776642766336E-2"/>
          <c:y val="3.4736839226121904E-2"/>
          <c:w val="0.9074858244104077"/>
          <c:h val="0.85149489228350217"/>
        </c:manualLayout>
      </c:layout>
      <c:barChart>
        <c:barDir val="col"/>
        <c:grouping val="clustered"/>
        <c:varyColors val="0"/>
        <c:ser>
          <c:idx val="1"/>
          <c:order val="1"/>
          <c:tx>
            <c:strRef>
              <c:f>Projekty!$C$2</c:f>
              <c:strCache>
                <c:ptCount val="1"/>
                <c:pt idx="0">
                  <c:v>Participations</c:v>
                </c:pt>
              </c:strCache>
            </c:strRef>
          </c:tx>
          <c:spPr>
            <a:solidFill>
              <a:srgbClr val="E7E6E6"/>
            </a:solidFill>
            <a:ln>
              <a:noFill/>
            </a:ln>
            <a:effectLst/>
          </c:spPr>
          <c:invertIfNegative val="0"/>
          <c:dPt>
            <c:idx val="0"/>
            <c:invertIfNegative val="0"/>
            <c:bubble3D val="0"/>
            <c:spPr>
              <a:solidFill>
                <a:srgbClr val="5B9BD5"/>
              </a:solidFill>
              <a:ln>
                <a:noFill/>
              </a:ln>
              <a:effectLst/>
            </c:spPr>
            <c:extLst>
              <c:ext xmlns:c16="http://schemas.microsoft.com/office/drawing/2014/chart" uri="{C3380CC4-5D6E-409C-BE32-E72D297353CC}">
                <c16:uniqueId val="{00000001-E749-414C-87F2-47666875DA4C}"/>
              </c:ext>
            </c:extLst>
          </c:dPt>
          <c:dPt>
            <c:idx val="1"/>
            <c:invertIfNegative val="0"/>
            <c:bubble3D val="0"/>
            <c:spPr>
              <a:solidFill>
                <a:srgbClr val="5B9BD5"/>
              </a:solidFill>
              <a:ln>
                <a:noFill/>
              </a:ln>
              <a:effectLst/>
            </c:spPr>
            <c:extLst>
              <c:ext xmlns:c16="http://schemas.microsoft.com/office/drawing/2014/chart" uri="{C3380CC4-5D6E-409C-BE32-E72D297353CC}">
                <c16:uniqueId val="{00000003-E749-414C-87F2-47666875DA4C}"/>
              </c:ext>
            </c:extLst>
          </c:dPt>
          <c:dPt>
            <c:idx val="2"/>
            <c:invertIfNegative val="0"/>
            <c:bubble3D val="0"/>
            <c:spPr>
              <a:solidFill>
                <a:srgbClr val="5B9BD5"/>
              </a:solidFill>
              <a:ln>
                <a:noFill/>
              </a:ln>
              <a:effectLst/>
            </c:spPr>
            <c:extLst>
              <c:ext xmlns:c16="http://schemas.microsoft.com/office/drawing/2014/chart" uri="{C3380CC4-5D6E-409C-BE32-E72D297353CC}">
                <c16:uniqueId val="{00000005-E749-414C-87F2-47666875DA4C}"/>
              </c:ext>
            </c:extLst>
          </c:dPt>
          <c:dPt>
            <c:idx val="3"/>
            <c:invertIfNegative val="0"/>
            <c:bubble3D val="0"/>
            <c:spPr>
              <a:solidFill>
                <a:srgbClr val="5B9BD5"/>
              </a:solidFill>
              <a:ln>
                <a:noFill/>
              </a:ln>
              <a:effectLst/>
            </c:spPr>
            <c:extLst>
              <c:ext xmlns:c16="http://schemas.microsoft.com/office/drawing/2014/chart" uri="{C3380CC4-5D6E-409C-BE32-E72D297353CC}">
                <c16:uniqueId val="{00000007-E749-414C-87F2-47666875DA4C}"/>
              </c:ext>
            </c:extLst>
          </c:dPt>
          <c:dPt>
            <c:idx val="5"/>
            <c:invertIfNegative val="0"/>
            <c:bubble3D val="0"/>
            <c:spPr>
              <a:solidFill>
                <a:srgbClr val="5B9BD5"/>
              </a:solidFill>
              <a:ln>
                <a:noFill/>
              </a:ln>
              <a:effectLst/>
            </c:spPr>
            <c:extLst>
              <c:ext xmlns:c16="http://schemas.microsoft.com/office/drawing/2014/chart" uri="{C3380CC4-5D6E-409C-BE32-E72D297353CC}">
                <c16:uniqueId val="{00000009-E749-414C-87F2-47666875DA4C}"/>
              </c:ext>
            </c:extLst>
          </c:dPt>
          <c:dPt>
            <c:idx val="7"/>
            <c:invertIfNegative val="0"/>
            <c:bubble3D val="0"/>
            <c:spPr>
              <a:solidFill>
                <a:srgbClr val="5B9BD5"/>
              </a:solidFill>
              <a:ln>
                <a:noFill/>
              </a:ln>
              <a:effectLst/>
            </c:spPr>
            <c:extLst>
              <c:ext xmlns:c16="http://schemas.microsoft.com/office/drawing/2014/chart" uri="{C3380CC4-5D6E-409C-BE32-E72D297353CC}">
                <c16:uniqueId val="{0000000B-E749-414C-87F2-47666875DA4C}"/>
              </c:ext>
            </c:extLst>
          </c:dPt>
          <c:dPt>
            <c:idx val="8"/>
            <c:invertIfNegative val="0"/>
            <c:bubble3D val="0"/>
            <c:spPr>
              <a:solidFill>
                <a:srgbClr val="5B9BD5"/>
              </a:solidFill>
              <a:ln>
                <a:noFill/>
              </a:ln>
              <a:effectLst/>
            </c:spPr>
            <c:extLst>
              <c:ext xmlns:c16="http://schemas.microsoft.com/office/drawing/2014/chart" uri="{C3380CC4-5D6E-409C-BE32-E72D297353CC}">
                <c16:uniqueId val="{0000000D-E749-414C-87F2-47666875DA4C}"/>
              </c:ext>
            </c:extLst>
          </c:dPt>
          <c:dPt>
            <c:idx val="10"/>
            <c:invertIfNegative val="0"/>
            <c:bubble3D val="0"/>
            <c:extLst>
              <c:ext xmlns:c16="http://schemas.microsoft.com/office/drawing/2014/chart" uri="{C3380CC4-5D6E-409C-BE32-E72D297353CC}">
                <c16:uniqueId val="{0000000E-E749-414C-87F2-47666875DA4C}"/>
              </c:ext>
            </c:extLst>
          </c:dPt>
          <c:dPt>
            <c:idx val="11"/>
            <c:invertIfNegative val="0"/>
            <c:bubble3D val="0"/>
            <c:spPr>
              <a:solidFill>
                <a:srgbClr val="5B9BD5"/>
              </a:solidFill>
              <a:ln>
                <a:noFill/>
              </a:ln>
              <a:effectLst/>
            </c:spPr>
            <c:extLst>
              <c:ext xmlns:c16="http://schemas.microsoft.com/office/drawing/2014/chart" uri="{C3380CC4-5D6E-409C-BE32-E72D297353CC}">
                <c16:uniqueId val="{00000010-E749-414C-87F2-47666875DA4C}"/>
              </c:ext>
            </c:extLst>
          </c:dPt>
          <c:dPt>
            <c:idx val="13"/>
            <c:invertIfNegative val="0"/>
            <c:bubble3D val="0"/>
            <c:spPr>
              <a:solidFill>
                <a:srgbClr val="5B9BD5"/>
              </a:solidFill>
              <a:ln>
                <a:noFill/>
              </a:ln>
              <a:effectLst/>
            </c:spPr>
            <c:extLst>
              <c:ext xmlns:c16="http://schemas.microsoft.com/office/drawing/2014/chart" uri="{C3380CC4-5D6E-409C-BE32-E72D297353CC}">
                <c16:uniqueId val="{00000012-E749-414C-87F2-47666875DA4C}"/>
              </c:ext>
            </c:extLst>
          </c:dPt>
          <c:dPt>
            <c:idx val="15"/>
            <c:invertIfNegative val="0"/>
            <c:bubble3D val="0"/>
            <c:spPr>
              <a:solidFill>
                <a:srgbClr val="5B9BD5"/>
              </a:solidFill>
              <a:ln>
                <a:noFill/>
              </a:ln>
              <a:effectLst/>
            </c:spPr>
            <c:extLst>
              <c:ext xmlns:c16="http://schemas.microsoft.com/office/drawing/2014/chart" uri="{C3380CC4-5D6E-409C-BE32-E72D297353CC}">
                <c16:uniqueId val="{00000014-E749-414C-87F2-47666875DA4C}"/>
              </c:ext>
            </c:extLst>
          </c:dPt>
          <c:dPt>
            <c:idx val="16"/>
            <c:invertIfNegative val="0"/>
            <c:bubble3D val="0"/>
            <c:spPr>
              <a:solidFill>
                <a:srgbClr val="5B9BD5"/>
              </a:solidFill>
              <a:ln>
                <a:noFill/>
              </a:ln>
              <a:effectLst/>
            </c:spPr>
            <c:extLst>
              <c:ext xmlns:c16="http://schemas.microsoft.com/office/drawing/2014/chart" uri="{C3380CC4-5D6E-409C-BE32-E72D297353CC}">
                <c16:uniqueId val="{00000016-E749-414C-87F2-47666875DA4C}"/>
              </c:ext>
            </c:extLst>
          </c:dPt>
          <c:dPt>
            <c:idx val="17"/>
            <c:invertIfNegative val="0"/>
            <c:bubble3D val="0"/>
            <c:spPr>
              <a:solidFill>
                <a:srgbClr val="5B9BD5"/>
              </a:solidFill>
              <a:ln>
                <a:noFill/>
              </a:ln>
              <a:effectLst/>
            </c:spPr>
            <c:extLst>
              <c:ext xmlns:c16="http://schemas.microsoft.com/office/drawing/2014/chart" uri="{C3380CC4-5D6E-409C-BE32-E72D297353CC}">
                <c16:uniqueId val="{00000018-E749-414C-87F2-47666875DA4C}"/>
              </c:ext>
            </c:extLst>
          </c:dPt>
          <c:cat>
            <c:strRef>
              <c:f>Projekty!$A$20:$A$37</c:f>
              <c:strCache>
                <c:ptCount val="18"/>
                <c:pt idx="0">
                  <c:v>CZ</c:v>
                </c:pt>
                <c:pt idx="1">
                  <c:v>RO</c:v>
                </c:pt>
                <c:pt idx="2">
                  <c:v>HU</c:v>
                </c:pt>
                <c:pt idx="3">
                  <c:v>SI</c:v>
                </c:pt>
                <c:pt idx="4">
                  <c:v>CY</c:v>
                </c:pt>
                <c:pt idx="5">
                  <c:v>BG</c:v>
                </c:pt>
                <c:pt idx="6">
                  <c:v>EE</c:v>
                </c:pt>
                <c:pt idx="7">
                  <c:v>HR</c:v>
                </c:pt>
                <c:pt idx="8">
                  <c:v>SK</c:v>
                </c:pt>
                <c:pt idx="9">
                  <c:v>LU</c:v>
                </c:pt>
                <c:pt idx="10">
                  <c:v>LT</c:v>
                </c:pt>
                <c:pt idx="11">
                  <c:v>RS</c:v>
                </c:pt>
                <c:pt idx="12">
                  <c:v>LV</c:v>
                </c:pt>
                <c:pt idx="13">
                  <c:v>UA</c:v>
                </c:pt>
                <c:pt idx="14">
                  <c:v>MT</c:v>
                </c:pt>
                <c:pt idx="15">
                  <c:v>BA</c:v>
                </c:pt>
                <c:pt idx="16">
                  <c:v>MD</c:v>
                </c:pt>
                <c:pt idx="17">
                  <c:v>ME</c:v>
                </c:pt>
              </c:strCache>
            </c:strRef>
          </c:cat>
          <c:val>
            <c:numRef>
              <c:f>Projekty!$C$20:$C$37</c:f>
              <c:numCache>
                <c:formatCode>#,##0</c:formatCode>
                <c:ptCount val="18"/>
                <c:pt idx="0">
                  <c:v>1728</c:v>
                </c:pt>
                <c:pt idx="1">
                  <c:v>1480</c:v>
                </c:pt>
                <c:pt idx="2">
                  <c:v>1430</c:v>
                </c:pt>
                <c:pt idx="3">
                  <c:v>1354</c:v>
                </c:pt>
                <c:pt idx="4" formatCode="General">
                  <c:v>900</c:v>
                </c:pt>
                <c:pt idx="5" formatCode="General">
                  <c:v>892</c:v>
                </c:pt>
                <c:pt idx="6" formatCode="General">
                  <c:v>822</c:v>
                </c:pt>
                <c:pt idx="7" formatCode="General">
                  <c:v>729</c:v>
                </c:pt>
                <c:pt idx="8" formatCode="General">
                  <c:v>648</c:v>
                </c:pt>
                <c:pt idx="9" formatCode="General">
                  <c:v>576</c:v>
                </c:pt>
                <c:pt idx="10" formatCode="General">
                  <c:v>574</c:v>
                </c:pt>
                <c:pt idx="11">
                  <c:v>565</c:v>
                </c:pt>
                <c:pt idx="12" formatCode="General">
                  <c:v>502</c:v>
                </c:pt>
                <c:pt idx="13">
                  <c:v>305</c:v>
                </c:pt>
                <c:pt idx="14">
                  <c:v>224</c:v>
                </c:pt>
                <c:pt idx="15">
                  <c:v>114</c:v>
                </c:pt>
                <c:pt idx="16">
                  <c:v>83</c:v>
                </c:pt>
                <c:pt idx="17">
                  <c:v>59</c:v>
                </c:pt>
              </c:numCache>
            </c:numRef>
          </c:val>
          <c:extLst>
            <c:ext xmlns:c16="http://schemas.microsoft.com/office/drawing/2014/chart" uri="{C3380CC4-5D6E-409C-BE32-E72D297353CC}">
              <c16:uniqueId val="{00000019-E749-414C-87F2-47666875DA4C}"/>
            </c:ext>
          </c:extLst>
        </c:ser>
        <c:dLbls>
          <c:showLegendKey val="0"/>
          <c:showVal val="0"/>
          <c:showCatName val="0"/>
          <c:showSerName val="0"/>
          <c:showPercent val="0"/>
          <c:showBubbleSize val="0"/>
        </c:dLbls>
        <c:gapWidth val="150"/>
        <c:axId val="593447424"/>
        <c:axId val="583595648"/>
      </c:barChart>
      <c:lineChart>
        <c:grouping val="standard"/>
        <c:varyColors val="0"/>
        <c:ser>
          <c:idx val="0"/>
          <c:order val="0"/>
          <c:tx>
            <c:strRef>
              <c:f>Projekty!$B$2</c:f>
              <c:strCache>
                <c:ptCount val="1"/>
                <c:pt idx="0">
                  <c:v>EC Contribution</c:v>
                </c:pt>
              </c:strCache>
            </c:strRef>
          </c:tx>
          <c:spPr>
            <a:ln w="25400" cap="rnd">
              <a:noFill/>
              <a:round/>
            </a:ln>
            <a:effectLst/>
          </c:spPr>
          <c:marker>
            <c:symbol val="triangle"/>
            <c:size val="12"/>
            <c:spPr>
              <a:solidFill>
                <a:srgbClr val="DBC716"/>
              </a:solidFill>
              <a:ln w="9525">
                <a:noFill/>
              </a:ln>
              <a:effectLst/>
            </c:spPr>
          </c:marker>
          <c:dPt>
            <c:idx val="7"/>
            <c:bubble3D val="0"/>
            <c:extLst>
              <c:ext xmlns:c16="http://schemas.microsoft.com/office/drawing/2014/chart" uri="{C3380CC4-5D6E-409C-BE32-E72D297353CC}">
                <c16:uniqueId val="{0000001A-E749-414C-87F2-47666875DA4C}"/>
              </c:ext>
            </c:extLst>
          </c:dPt>
          <c:dPt>
            <c:idx val="9"/>
            <c:bubble3D val="0"/>
            <c:extLst>
              <c:ext xmlns:c16="http://schemas.microsoft.com/office/drawing/2014/chart" uri="{C3380CC4-5D6E-409C-BE32-E72D297353CC}">
                <c16:uniqueId val="{0000001B-E749-414C-87F2-47666875DA4C}"/>
              </c:ext>
            </c:extLst>
          </c:dPt>
          <c:dPt>
            <c:idx val="10"/>
            <c:bubble3D val="0"/>
            <c:extLst>
              <c:ext xmlns:c16="http://schemas.microsoft.com/office/drawing/2014/chart" uri="{C3380CC4-5D6E-409C-BE32-E72D297353CC}">
                <c16:uniqueId val="{0000001C-E749-414C-87F2-47666875DA4C}"/>
              </c:ext>
            </c:extLst>
          </c:dPt>
          <c:dPt>
            <c:idx val="11"/>
            <c:bubble3D val="0"/>
            <c:extLst>
              <c:ext xmlns:c16="http://schemas.microsoft.com/office/drawing/2014/chart" uri="{C3380CC4-5D6E-409C-BE32-E72D297353CC}">
                <c16:uniqueId val="{0000001D-E749-414C-87F2-47666875DA4C}"/>
              </c:ext>
            </c:extLst>
          </c:dPt>
          <c:dPt>
            <c:idx val="13"/>
            <c:bubble3D val="0"/>
            <c:extLst>
              <c:ext xmlns:c16="http://schemas.microsoft.com/office/drawing/2014/chart" uri="{C3380CC4-5D6E-409C-BE32-E72D297353CC}">
                <c16:uniqueId val="{0000001E-E749-414C-87F2-47666875DA4C}"/>
              </c:ext>
            </c:extLst>
          </c:dPt>
          <c:dPt>
            <c:idx val="16"/>
            <c:bubble3D val="0"/>
            <c:extLst>
              <c:ext xmlns:c16="http://schemas.microsoft.com/office/drawing/2014/chart" uri="{C3380CC4-5D6E-409C-BE32-E72D297353CC}">
                <c16:uniqueId val="{0000001F-E749-414C-87F2-47666875DA4C}"/>
              </c:ext>
            </c:extLst>
          </c:dPt>
          <c:dPt>
            <c:idx val="17"/>
            <c:bubble3D val="0"/>
            <c:extLst>
              <c:ext xmlns:c16="http://schemas.microsoft.com/office/drawing/2014/chart" uri="{C3380CC4-5D6E-409C-BE32-E72D297353CC}">
                <c16:uniqueId val="{00000020-E749-414C-87F2-47666875DA4C}"/>
              </c:ext>
            </c:extLst>
          </c:dPt>
          <c:cat>
            <c:strRef>
              <c:f>Projekty!$A$20:$A$37</c:f>
              <c:strCache>
                <c:ptCount val="18"/>
                <c:pt idx="0">
                  <c:v>CZ</c:v>
                </c:pt>
                <c:pt idx="1">
                  <c:v>RO</c:v>
                </c:pt>
                <c:pt idx="2">
                  <c:v>HU</c:v>
                </c:pt>
                <c:pt idx="3">
                  <c:v>SI</c:v>
                </c:pt>
                <c:pt idx="4">
                  <c:v>CY</c:v>
                </c:pt>
                <c:pt idx="5">
                  <c:v>BG</c:v>
                </c:pt>
                <c:pt idx="6">
                  <c:v>EE</c:v>
                </c:pt>
                <c:pt idx="7">
                  <c:v>HR</c:v>
                </c:pt>
                <c:pt idx="8">
                  <c:v>SK</c:v>
                </c:pt>
                <c:pt idx="9">
                  <c:v>LU</c:v>
                </c:pt>
                <c:pt idx="10">
                  <c:v>LT</c:v>
                </c:pt>
                <c:pt idx="11">
                  <c:v>RS</c:v>
                </c:pt>
                <c:pt idx="12">
                  <c:v>LV</c:v>
                </c:pt>
                <c:pt idx="13">
                  <c:v>UA</c:v>
                </c:pt>
                <c:pt idx="14">
                  <c:v>MT</c:v>
                </c:pt>
                <c:pt idx="15">
                  <c:v>BA</c:v>
                </c:pt>
                <c:pt idx="16">
                  <c:v>MD</c:v>
                </c:pt>
                <c:pt idx="17">
                  <c:v>ME</c:v>
                </c:pt>
              </c:strCache>
            </c:strRef>
          </c:cat>
          <c:val>
            <c:numRef>
              <c:f>Projekty!$B$20:$B$37</c:f>
              <c:numCache>
                <c:formatCode>#,##0.00</c:formatCode>
                <c:ptCount val="18"/>
                <c:pt idx="0">
                  <c:v>449881321.49000001</c:v>
                </c:pt>
                <c:pt idx="1">
                  <c:v>265836320.41</c:v>
                </c:pt>
                <c:pt idx="2">
                  <c:v>349506626.49000001</c:v>
                </c:pt>
                <c:pt idx="3">
                  <c:v>347083542.48000002</c:v>
                </c:pt>
                <c:pt idx="4">
                  <c:v>293016109.37</c:v>
                </c:pt>
                <c:pt idx="5">
                  <c:v>145189915.52000001</c:v>
                </c:pt>
                <c:pt idx="6">
                  <c:v>242853536.87</c:v>
                </c:pt>
                <c:pt idx="7">
                  <c:v>122764327.73999999</c:v>
                </c:pt>
                <c:pt idx="8">
                  <c:v>131606307.59</c:v>
                </c:pt>
                <c:pt idx="9">
                  <c:v>185465081.13999999</c:v>
                </c:pt>
                <c:pt idx="10">
                  <c:v>89057179.75</c:v>
                </c:pt>
                <c:pt idx="11">
                  <c:v>127886345.60000002</c:v>
                </c:pt>
                <c:pt idx="12">
                  <c:v>102394462.58</c:v>
                </c:pt>
                <c:pt idx="13">
                  <c:v>41147461.590000004</c:v>
                </c:pt>
                <c:pt idx="14">
                  <c:v>34181156.760000005</c:v>
                </c:pt>
                <c:pt idx="15">
                  <c:v>8485693.7199999988</c:v>
                </c:pt>
                <c:pt idx="16">
                  <c:v>7108441.580000001</c:v>
                </c:pt>
                <c:pt idx="17">
                  <c:v>4493499.3499999996</c:v>
                </c:pt>
              </c:numCache>
            </c:numRef>
          </c:val>
          <c:smooth val="0"/>
          <c:extLst>
            <c:ext xmlns:c16="http://schemas.microsoft.com/office/drawing/2014/chart" uri="{C3380CC4-5D6E-409C-BE32-E72D297353CC}">
              <c16:uniqueId val="{00000021-E749-414C-87F2-47666875DA4C}"/>
            </c:ext>
          </c:extLst>
        </c:ser>
        <c:dLbls>
          <c:showLegendKey val="0"/>
          <c:showVal val="0"/>
          <c:showCatName val="0"/>
          <c:showSerName val="0"/>
          <c:showPercent val="0"/>
          <c:showBubbleSize val="0"/>
        </c:dLbls>
        <c:marker val="1"/>
        <c:smooth val="0"/>
        <c:axId val="647881728"/>
        <c:axId val="583596224"/>
      </c:lineChart>
      <c:catAx>
        <c:axId val="593447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83595648"/>
        <c:crosses val="autoZero"/>
        <c:auto val="1"/>
        <c:lblAlgn val="ctr"/>
        <c:lblOffset val="100"/>
        <c:noMultiLvlLbl val="0"/>
      </c:catAx>
      <c:valAx>
        <c:axId val="583595648"/>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3447424"/>
        <c:crosses val="autoZero"/>
        <c:crossBetween val="between"/>
      </c:valAx>
      <c:valAx>
        <c:axId val="583596224"/>
        <c:scaling>
          <c:orientation val="minMax"/>
        </c:scaling>
        <c:delete val="0"/>
        <c:axPos val="r"/>
        <c:numFmt formatCode="#,##0.00" sourceLinked="1"/>
        <c:majorTickMark val="out"/>
        <c:minorTickMark val="none"/>
        <c:tickLblPos val="high"/>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647881728"/>
        <c:crosses val="max"/>
        <c:crossBetween val="between"/>
      </c:valAx>
      <c:catAx>
        <c:axId val="647881728"/>
        <c:scaling>
          <c:orientation val="minMax"/>
        </c:scaling>
        <c:delete val="1"/>
        <c:axPos val="b"/>
        <c:numFmt formatCode="General" sourceLinked="1"/>
        <c:majorTickMark val="out"/>
        <c:minorTickMark val="none"/>
        <c:tickLblPos val="nextTo"/>
        <c:crossAx val="583596224"/>
        <c:crosses val="autoZero"/>
        <c:auto val="1"/>
        <c:lblAlgn val="ctr"/>
        <c:lblOffset val="100"/>
        <c:noMultiLvlLbl val="0"/>
      </c:catAx>
      <c:spPr>
        <a:noFill/>
        <a:ln>
          <a:noFill/>
        </a:ln>
        <a:effectLst/>
      </c:spPr>
    </c:plotArea>
    <c:legend>
      <c:legendPos val="b"/>
      <c:layout>
        <c:manualLayout>
          <c:xMode val="edge"/>
          <c:yMode val="edge"/>
          <c:x val="0.2892229024076462"/>
          <c:y val="4.7074835708658259E-2"/>
          <c:w val="0.37907089333843957"/>
          <c:h val="5.2558767924422344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sk-SK"/>
        </a:p>
      </c:txPr>
    </c:legend>
    <c:plotVisOnly val="1"/>
    <c:dispBlanksAs val="gap"/>
    <c:showDLblsOverMax val="0"/>
    <c:extLst/>
  </c:chart>
  <c:spPr>
    <a:solidFill>
      <a:schemeClr val="bg1"/>
    </a:solidFill>
    <a:ln w="9525" cap="flat" cmpd="sng" algn="ctr">
      <a:noFill/>
      <a:round/>
    </a:ln>
    <a:effectLst/>
  </c:spPr>
  <c:txPr>
    <a:bodyPr/>
    <a:lstStyle/>
    <a:p>
      <a:pPr>
        <a:defRPr/>
      </a:pPr>
      <a:endParaRPr lang="sk-SK"/>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tx2"/>
            </a:solidFill>
            <a:ln>
              <a:noFill/>
            </a:ln>
            <a:effectLst/>
          </c:spPr>
          <c:invertIfNegative val="0"/>
          <c:cat>
            <c:strRef>
              <c:f>'14'!$G$2:$G$16</c:f>
              <c:strCache>
                <c:ptCount val="15"/>
                <c:pt idx="0">
                  <c:v>Other</c:v>
                </c:pt>
                <c:pt idx="1">
                  <c:v>Irrelevance of the themes and objectives of the Horizon 2020 program to my home organization</c:v>
                </c:pt>
                <c:pt idx="2">
                  <c:v>Language barrier</c:v>
                </c:pt>
                <c:pt idx="3">
                  <c:v>The time period from the submission of the proposal to the finalization of the grant agreement</c:v>
                </c:pt>
                <c:pt idx="4">
                  <c:v>Low evaluation scores of earlier submitted project proposal/s</c:v>
                </c:pt>
                <c:pt idx="5">
                  <c:v>Easier availability/accessibility of grants provided at the national level</c:v>
                </c:pt>
                <c:pt idx="6">
                  <c:v>Ambiguity of financial rules and reporting rules of Horizon 2020 and administrative obstacles in our organization related to it</c:v>
                </c:pt>
                <c:pt idx="7">
                  <c:v>Limited access to networks / project consortia</c:v>
                </c:pt>
                <c:pt idx="8">
                  <c:v>Weak motivation from the employer (financial and/or non-financial)</c:v>
                </c:pt>
                <c:pt idx="9">
                  <c:v>Low level of information about the possibilities within Horizon 2020</c:v>
                </c:pt>
                <c:pt idx="10">
                  <c:v>Administration related to the submission of the project proposal and reporting</c:v>
                </c:pt>
                <c:pt idx="11">
                  <c:v>Lack of resources to co-finance Horizon 2020 projects</c:v>
                </c:pt>
                <c:pt idx="12">
                  <c:v>Insufficient internal skills and experience in writing project proposals or implementing projects</c:v>
                </c:pt>
                <c:pt idx="13">
                  <c:v>High complexity of Horizon 2020 projects</c:v>
                </c:pt>
                <c:pt idx="14">
                  <c:v>High competitiveness, resp. low success rate of project proposals in Horizon 2020</c:v>
                </c:pt>
              </c:strCache>
            </c:strRef>
          </c:cat>
          <c:val>
            <c:numRef>
              <c:f>'14'!$H$2:$H$16</c:f>
              <c:numCache>
                <c:formatCode>General</c:formatCode>
                <c:ptCount val="15"/>
                <c:pt idx="0">
                  <c:v>8</c:v>
                </c:pt>
                <c:pt idx="1">
                  <c:v>19</c:v>
                </c:pt>
                <c:pt idx="2">
                  <c:v>20</c:v>
                </c:pt>
                <c:pt idx="3">
                  <c:v>25</c:v>
                </c:pt>
                <c:pt idx="4">
                  <c:v>26</c:v>
                </c:pt>
                <c:pt idx="5">
                  <c:v>40</c:v>
                </c:pt>
                <c:pt idx="6">
                  <c:v>47</c:v>
                </c:pt>
                <c:pt idx="7">
                  <c:v>60</c:v>
                </c:pt>
                <c:pt idx="8">
                  <c:v>63</c:v>
                </c:pt>
                <c:pt idx="9">
                  <c:v>68</c:v>
                </c:pt>
                <c:pt idx="10">
                  <c:v>72</c:v>
                </c:pt>
                <c:pt idx="11">
                  <c:v>82</c:v>
                </c:pt>
                <c:pt idx="12">
                  <c:v>97</c:v>
                </c:pt>
                <c:pt idx="13">
                  <c:v>128</c:v>
                </c:pt>
                <c:pt idx="14">
                  <c:v>146</c:v>
                </c:pt>
              </c:numCache>
            </c:numRef>
          </c:val>
          <c:extLst>
            <c:ext xmlns:c16="http://schemas.microsoft.com/office/drawing/2014/chart" uri="{C3380CC4-5D6E-409C-BE32-E72D297353CC}">
              <c16:uniqueId val="{00000000-50C2-4BE5-9B65-4005CED47BC6}"/>
            </c:ext>
          </c:extLst>
        </c:ser>
        <c:dLbls>
          <c:showLegendKey val="0"/>
          <c:showVal val="0"/>
          <c:showCatName val="0"/>
          <c:showSerName val="0"/>
          <c:showPercent val="0"/>
          <c:showBubbleSize val="0"/>
        </c:dLbls>
        <c:gapWidth val="219"/>
        <c:axId val="652211712"/>
        <c:axId val="589738496"/>
      </c:barChart>
      <c:catAx>
        <c:axId val="6522117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sk-SK"/>
          </a:p>
        </c:txPr>
        <c:crossAx val="589738496"/>
        <c:crosses val="autoZero"/>
        <c:auto val="1"/>
        <c:lblAlgn val="ctr"/>
        <c:lblOffset val="100"/>
        <c:noMultiLvlLbl val="0"/>
      </c:catAx>
      <c:valAx>
        <c:axId val="58973849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6522117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tx2"/>
            </a:solidFill>
            <a:ln>
              <a:noFill/>
            </a:ln>
            <a:effectLst/>
          </c:spPr>
          <c:invertIfNegative val="0"/>
          <c:cat>
            <c:strRef>
              <c:f>'16'!$G$2:$G$6</c:f>
              <c:strCache>
                <c:ptCount val="5"/>
                <c:pt idx="0">
                  <c:v>I do not plan to apply</c:v>
                </c:pt>
                <c:pt idx="1">
                  <c:v>I prefer to apply to national R&amp;I programmes</c:v>
                </c:pt>
                <c:pt idx="2">
                  <c:v>I am planning to apply (please specify in the next question)</c:v>
                </c:pt>
                <c:pt idx="3">
                  <c:v>I have applied (please specify in the next question)</c:v>
                </c:pt>
                <c:pt idx="4">
                  <c:v>I haven´t applied</c:v>
                </c:pt>
              </c:strCache>
            </c:strRef>
          </c:cat>
          <c:val>
            <c:numRef>
              <c:f>'16'!$H$2:$H$6</c:f>
              <c:numCache>
                <c:formatCode>General</c:formatCode>
                <c:ptCount val="5"/>
                <c:pt idx="0">
                  <c:v>16</c:v>
                </c:pt>
                <c:pt idx="1">
                  <c:v>19</c:v>
                </c:pt>
                <c:pt idx="2">
                  <c:v>44</c:v>
                </c:pt>
                <c:pt idx="3">
                  <c:v>75</c:v>
                </c:pt>
                <c:pt idx="4">
                  <c:v>112</c:v>
                </c:pt>
              </c:numCache>
            </c:numRef>
          </c:val>
          <c:extLst>
            <c:ext xmlns:c16="http://schemas.microsoft.com/office/drawing/2014/chart" uri="{C3380CC4-5D6E-409C-BE32-E72D297353CC}">
              <c16:uniqueId val="{00000000-6ED8-4563-81AC-9D492D134F64}"/>
            </c:ext>
          </c:extLst>
        </c:ser>
        <c:dLbls>
          <c:showLegendKey val="0"/>
          <c:showVal val="0"/>
          <c:showCatName val="0"/>
          <c:showSerName val="0"/>
          <c:showPercent val="0"/>
          <c:showBubbleSize val="0"/>
        </c:dLbls>
        <c:gapWidth val="219"/>
        <c:axId val="592709120"/>
        <c:axId val="589740224"/>
      </c:barChart>
      <c:catAx>
        <c:axId val="5927091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sk-SK"/>
          </a:p>
        </c:txPr>
        <c:crossAx val="589740224"/>
        <c:crosses val="autoZero"/>
        <c:auto val="1"/>
        <c:lblAlgn val="ctr"/>
        <c:lblOffset val="100"/>
        <c:noMultiLvlLbl val="0"/>
      </c:catAx>
      <c:valAx>
        <c:axId val="5897402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27091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tx2"/>
            </a:solidFill>
            <a:ln>
              <a:noFill/>
            </a:ln>
            <a:effectLst/>
          </c:spPr>
          <c:invertIfNegative val="0"/>
          <c:cat>
            <c:strRef>
              <c:f>'19'!$I$2:$I$22</c:f>
              <c:strCache>
                <c:ptCount val="21"/>
                <c:pt idx="0">
                  <c:v>EIC</c:v>
                </c:pt>
                <c:pt idx="1">
                  <c:v>Mission 2: Cancer</c:v>
                </c:pt>
                <c:pt idx="2">
                  <c:v>Other</c:v>
                </c:pt>
                <c:pt idx="3">
                  <c:v>Reforming and enhancing the European R&amp;I system</c:v>
                </c:pt>
                <c:pt idx="4">
                  <c:v>Mission 3: Healthy Oceans, Seas, Coastal and Inland Waters</c:v>
                </c:pt>
                <c:pt idx="5">
                  <c:v>European Innovation Ecosystems</c:v>
                </c:pt>
                <c:pt idx="6">
                  <c:v>Cluster 3: Civil Security for Society</c:v>
                </c:pt>
                <c:pt idx="7">
                  <c:v>Mission 5: Soil Health and Food</c:v>
                </c:pt>
                <c:pt idx="8">
                  <c:v>EIT</c:v>
                </c:pt>
                <c:pt idx="9">
                  <c:v>Mission 1: Adaptation to Climate Change, including Societal Transformation</c:v>
                </c:pt>
                <c:pt idx="10">
                  <c:v>Widening participation and spreading excellence</c:v>
                </c:pt>
                <c:pt idx="11">
                  <c:v>Mission 4: Climate-Neutral and Smart Cities</c:v>
                </c:pt>
                <c:pt idx="12">
                  <c:v>Cluster 2: Culture, Creativity, and inclusive Society</c:v>
                </c:pt>
                <c:pt idx="13">
                  <c:v>European Partnerships</c:v>
                </c:pt>
                <c:pt idx="14">
                  <c:v>Cluster 1: Health</c:v>
                </c:pt>
                <c:pt idx="15">
                  <c:v>ERI</c:v>
                </c:pt>
                <c:pt idx="16">
                  <c:v>Cluster 4: Digital, Industry and Space</c:v>
                </c:pt>
                <c:pt idx="17">
                  <c:v>ERC</c:v>
                </c:pt>
                <c:pt idx="18">
                  <c:v>Cluster 5: Climate, Energy and Mobility</c:v>
                </c:pt>
                <c:pt idx="19">
                  <c:v>MSCA</c:v>
                </c:pt>
                <c:pt idx="20">
                  <c:v>Cluster 6: Food, Bioeconomy, Natural Resources, Agriculture and Environment</c:v>
                </c:pt>
              </c:strCache>
            </c:strRef>
          </c:cat>
          <c:val>
            <c:numRef>
              <c:f>'19'!$J$2:$J$22</c:f>
              <c:numCache>
                <c:formatCode>General</c:formatCode>
                <c:ptCount val="21"/>
                <c:pt idx="0">
                  <c:v>2</c:v>
                </c:pt>
                <c:pt idx="1">
                  <c:v>11</c:v>
                </c:pt>
                <c:pt idx="2">
                  <c:v>11</c:v>
                </c:pt>
                <c:pt idx="3">
                  <c:v>14</c:v>
                </c:pt>
                <c:pt idx="4">
                  <c:v>16</c:v>
                </c:pt>
                <c:pt idx="5">
                  <c:v>18</c:v>
                </c:pt>
                <c:pt idx="6">
                  <c:v>19</c:v>
                </c:pt>
                <c:pt idx="7">
                  <c:v>21</c:v>
                </c:pt>
                <c:pt idx="8">
                  <c:v>37</c:v>
                </c:pt>
                <c:pt idx="9">
                  <c:v>37</c:v>
                </c:pt>
                <c:pt idx="10">
                  <c:v>41</c:v>
                </c:pt>
                <c:pt idx="11">
                  <c:v>42</c:v>
                </c:pt>
                <c:pt idx="12">
                  <c:v>43</c:v>
                </c:pt>
                <c:pt idx="13">
                  <c:v>45</c:v>
                </c:pt>
                <c:pt idx="14">
                  <c:v>46</c:v>
                </c:pt>
                <c:pt idx="15">
                  <c:v>48</c:v>
                </c:pt>
                <c:pt idx="16">
                  <c:v>56</c:v>
                </c:pt>
                <c:pt idx="17">
                  <c:v>64</c:v>
                </c:pt>
                <c:pt idx="18">
                  <c:v>65</c:v>
                </c:pt>
                <c:pt idx="19">
                  <c:v>70</c:v>
                </c:pt>
                <c:pt idx="20">
                  <c:v>70</c:v>
                </c:pt>
              </c:numCache>
            </c:numRef>
          </c:val>
          <c:extLst>
            <c:ext xmlns:c16="http://schemas.microsoft.com/office/drawing/2014/chart" uri="{C3380CC4-5D6E-409C-BE32-E72D297353CC}">
              <c16:uniqueId val="{00000000-AA2E-4E79-9913-4449CCEAFBA8}"/>
            </c:ext>
          </c:extLst>
        </c:ser>
        <c:dLbls>
          <c:showLegendKey val="0"/>
          <c:showVal val="0"/>
          <c:showCatName val="0"/>
          <c:showSerName val="0"/>
          <c:showPercent val="0"/>
          <c:showBubbleSize val="0"/>
        </c:dLbls>
        <c:gapWidth val="219"/>
        <c:axId val="592709632"/>
        <c:axId val="593118336"/>
      </c:barChart>
      <c:catAx>
        <c:axId val="5927096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sk-SK"/>
          </a:p>
        </c:txPr>
        <c:crossAx val="593118336"/>
        <c:crosses val="autoZero"/>
        <c:auto val="1"/>
        <c:lblAlgn val="ctr"/>
        <c:lblOffset val="100"/>
        <c:noMultiLvlLbl val="0"/>
      </c:catAx>
      <c:valAx>
        <c:axId val="5931183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27096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550776642766336E-2"/>
          <c:y val="3.4736839226121904E-2"/>
          <c:w val="0.9074858244104077"/>
          <c:h val="0.85149489228350217"/>
        </c:manualLayout>
      </c:layout>
      <c:barChart>
        <c:barDir val="col"/>
        <c:grouping val="clustered"/>
        <c:varyColors val="0"/>
        <c:ser>
          <c:idx val="1"/>
          <c:order val="1"/>
          <c:tx>
            <c:strRef>
              <c:f>Projekty!$J$55</c:f>
              <c:strCache>
                <c:ptCount val="1"/>
                <c:pt idx="0">
                  <c:v>Participations</c:v>
                </c:pt>
              </c:strCache>
            </c:strRef>
          </c:tx>
          <c:spPr>
            <a:solidFill>
              <a:srgbClr val="5B9BD5"/>
            </a:solidFill>
            <a:ln>
              <a:noFill/>
            </a:ln>
            <a:effectLst/>
          </c:spPr>
          <c:invertIfNegative val="0"/>
          <c:dPt>
            <c:idx val="0"/>
            <c:invertIfNegative val="0"/>
            <c:bubble3D val="0"/>
            <c:spPr>
              <a:solidFill>
                <a:srgbClr val="ED7D31"/>
              </a:solidFill>
              <a:ln>
                <a:noFill/>
              </a:ln>
              <a:effectLst/>
            </c:spPr>
            <c:extLst>
              <c:ext xmlns:c16="http://schemas.microsoft.com/office/drawing/2014/chart" uri="{C3380CC4-5D6E-409C-BE32-E72D297353CC}">
                <c16:uniqueId val="{00000001-2F07-4000-9208-577C57059D06}"/>
              </c:ext>
            </c:extLst>
          </c:dPt>
          <c:dPt>
            <c:idx val="4"/>
            <c:invertIfNegative val="0"/>
            <c:bubble3D val="0"/>
            <c:spPr>
              <a:solidFill>
                <a:srgbClr val="ED7D31"/>
              </a:solidFill>
              <a:ln>
                <a:noFill/>
              </a:ln>
              <a:effectLst/>
            </c:spPr>
            <c:extLst>
              <c:ext xmlns:c16="http://schemas.microsoft.com/office/drawing/2014/chart" uri="{C3380CC4-5D6E-409C-BE32-E72D297353CC}">
                <c16:uniqueId val="{00000003-2F07-4000-9208-577C57059D06}"/>
              </c:ext>
            </c:extLst>
          </c:dPt>
          <c:dPt>
            <c:idx val="5"/>
            <c:invertIfNegative val="0"/>
            <c:bubble3D val="0"/>
            <c:spPr>
              <a:solidFill>
                <a:srgbClr val="ED7D31"/>
              </a:solidFill>
              <a:ln>
                <a:noFill/>
              </a:ln>
              <a:effectLst/>
            </c:spPr>
            <c:extLst>
              <c:ext xmlns:c16="http://schemas.microsoft.com/office/drawing/2014/chart" uri="{C3380CC4-5D6E-409C-BE32-E72D297353CC}">
                <c16:uniqueId val="{00000005-2F07-4000-9208-577C57059D06}"/>
              </c:ext>
            </c:extLst>
          </c:dPt>
          <c:dPt>
            <c:idx val="8"/>
            <c:invertIfNegative val="0"/>
            <c:bubble3D val="0"/>
            <c:spPr>
              <a:solidFill>
                <a:srgbClr val="ED7D31"/>
              </a:solidFill>
              <a:ln>
                <a:noFill/>
              </a:ln>
              <a:effectLst/>
            </c:spPr>
            <c:extLst>
              <c:ext xmlns:c16="http://schemas.microsoft.com/office/drawing/2014/chart" uri="{C3380CC4-5D6E-409C-BE32-E72D297353CC}">
                <c16:uniqueId val="{00000007-2F07-4000-9208-577C57059D06}"/>
              </c:ext>
            </c:extLst>
          </c:dPt>
          <c:dPt>
            <c:idx val="9"/>
            <c:invertIfNegative val="0"/>
            <c:bubble3D val="0"/>
            <c:spPr>
              <a:solidFill>
                <a:srgbClr val="ED7D31"/>
              </a:solidFill>
              <a:ln>
                <a:noFill/>
              </a:ln>
              <a:effectLst/>
            </c:spPr>
            <c:extLst>
              <c:ext xmlns:c16="http://schemas.microsoft.com/office/drawing/2014/chart" uri="{C3380CC4-5D6E-409C-BE32-E72D297353CC}">
                <c16:uniqueId val="{00000009-2F07-4000-9208-577C57059D06}"/>
              </c:ext>
            </c:extLst>
          </c:dPt>
          <c:dPt>
            <c:idx val="10"/>
            <c:invertIfNegative val="0"/>
            <c:bubble3D val="0"/>
            <c:spPr>
              <a:solidFill>
                <a:srgbClr val="ED7D31"/>
              </a:solidFill>
              <a:ln>
                <a:noFill/>
              </a:ln>
              <a:effectLst/>
            </c:spPr>
            <c:extLst>
              <c:ext xmlns:c16="http://schemas.microsoft.com/office/drawing/2014/chart" uri="{C3380CC4-5D6E-409C-BE32-E72D297353CC}">
                <c16:uniqueId val="{0000000B-2F07-4000-9208-577C57059D06}"/>
              </c:ext>
            </c:extLst>
          </c:dPt>
          <c:cat>
            <c:strRef>
              <c:f>Projekty!$H$56:$H$66</c:f>
              <c:strCache>
                <c:ptCount val="11"/>
                <c:pt idx="0">
                  <c:v>TR</c:v>
                </c:pt>
                <c:pt idx="1">
                  <c:v>RS</c:v>
                </c:pt>
                <c:pt idx="2">
                  <c:v>UA</c:v>
                </c:pt>
                <c:pt idx="3">
                  <c:v>BA</c:v>
                </c:pt>
                <c:pt idx="4">
                  <c:v>MK</c:v>
                </c:pt>
                <c:pt idx="5">
                  <c:v>TN</c:v>
                </c:pt>
                <c:pt idx="6">
                  <c:v>MD</c:v>
                </c:pt>
                <c:pt idx="7">
                  <c:v>ME</c:v>
                </c:pt>
                <c:pt idx="8">
                  <c:v>GE</c:v>
                </c:pt>
                <c:pt idx="9">
                  <c:v>AL</c:v>
                </c:pt>
                <c:pt idx="10">
                  <c:v>AM</c:v>
                </c:pt>
              </c:strCache>
            </c:strRef>
          </c:cat>
          <c:val>
            <c:numRef>
              <c:f>Projekty!$J$56:$J$66</c:f>
              <c:numCache>
                <c:formatCode>#,##0</c:formatCode>
                <c:ptCount val="11"/>
                <c:pt idx="0">
                  <c:v>1104</c:v>
                </c:pt>
                <c:pt idx="1">
                  <c:v>565</c:v>
                </c:pt>
                <c:pt idx="2">
                  <c:v>305</c:v>
                </c:pt>
                <c:pt idx="3">
                  <c:v>114</c:v>
                </c:pt>
                <c:pt idx="4">
                  <c:v>106</c:v>
                </c:pt>
                <c:pt idx="5">
                  <c:v>91</c:v>
                </c:pt>
                <c:pt idx="6">
                  <c:v>83</c:v>
                </c:pt>
                <c:pt idx="7">
                  <c:v>59</c:v>
                </c:pt>
                <c:pt idx="8">
                  <c:v>58</c:v>
                </c:pt>
                <c:pt idx="9">
                  <c:v>50</c:v>
                </c:pt>
                <c:pt idx="10">
                  <c:v>43</c:v>
                </c:pt>
              </c:numCache>
            </c:numRef>
          </c:val>
          <c:extLst>
            <c:ext xmlns:c16="http://schemas.microsoft.com/office/drawing/2014/chart" uri="{C3380CC4-5D6E-409C-BE32-E72D297353CC}">
              <c16:uniqueId val="{0000000C-2F07-4000-9208-577C57059D06}"/>
            </c:ext>
          </c:extLst>
        </c:ser>
        <c:dLbls>
          <c:showLegendKey val="0"/>
          <c:showVal val="0"/>
          <c:showCatName val="0"/>
          <c:showSerName val="0"/>
          <c:showPercent val="0"/>
          <c:showBubbleSize val="0"/>
        </c:dLbls>
        <c:gapWidth val="150"/>
        <c:axId val="590338560"/>
        <c:axId val="584908800"/>
      </c:barChart>
      <c:lineChart>
        <c:grouping val="standard"/>
        <c:varyColors val="0"/>
        <c:ser>
          <c:idx val="0"/>
          <c:order val="0"/>
          <c:tx>
            <c:strRef>
              <c:f>Projekty!$I$55</c:f>
              <c:strCache>
                <c:ptCount val="1"/>
                <c:pt idx="0">
                  <c:v>EC Contribution</c:v>
                </c:pt>
              </c:strCache>
            </c:strRef>
          </c:tx>
          <c:spPr>
            <a:ln w="25400" cap="rnd">
              <a:noFill/>
              <a:round/>
            </a:ln>
            <a:effectLst/>
          </c:spPr>
          <c:marker>
            <c:symbol val="triangle"/>
            <c:size val="12"/>
            <c:spPr>
              <a:solidFill>
                <a:srgbClr val="DBC716"/>
              </a:solidFill>
              <a:ln w="9525">
                <a:noFill/>
              </a:ln>
              <a:effectLst/>
            </c:spPr>
          </c:marker>
          <c:cat>
            <c:strRef>
              <c:f>Projekty!$H$56:$H$66</c:f>
              <c:strCache>
                <c:ptCount val="11"/>
                <c:pt idx="0">
                  <c:v>TR</c:v>
                </c:pt>
                <c:pt idx="1">
                  <c:v>RS</c:v>
                </c:pt>
                <c:pt idx="2">
                  <c:v>UA</c:v>
                </c:pt>
                <c:pt idx="3">
                  <c:v>BA</c:v>
                </c:pt>
                <c:pt idx="4">
                  <c:v>MK</c:v>
                </c:pt>
                <c:pt idx="5">
                  <c:v>TN</c:v>
                </c:pt>
                <c:pt idx="6">
                  <c:v>MD</c:v>
                </c:pt>
                <c:pt idx="7">
                  <c:v>ME</c:v>
                </c:pt>
                <c:pt idx="8">
                  <c:v>GE</c:v>
                </c:pt>
                <c:pt idx="9">
                  <c:v>AL</c:v>
                </c:pt>
                <c:pt idx="10">
                  <c:v>AM</c:v>
                </c:pt>
              </c:strCache>
            </c:strRef>
          </c:cat>
          <c:val>
            <c:numRef>
              <c:f>Projekty!$I$56:$I$66</c:f>
              <c:numCache>
                <c:formatCode>#,##0.00</c:formatCode>
                <c:ptCount val="11"/>
                <c:pt idx="0">
                  <c:v>257360527.61000013</c:v>
                </c:pt>
                <c:pt idx="1">
                  <c:v>127886345.60000002</c:v>
                </c:pt>
                <c:pt idx="2">
                  <c:v>41147461.590000004</c:v>
                </c:pt>
                <c:pt idx="3">
                  <c:v>8485693.7199999988</c:v>
                </c:pt>
                <c:pt idx="4">
                  <c:v>12126893.810000001</c:v>
                </c:pt>
                <c:pt idx="5">
                  <c:v>12147807.890000001</c:v>
                </c:pt>
                <c:pt idx="6">
                  <c:v>7108441.580000001</c:v>
                </c:pt>
                <c:pt idx="7">
                  <c:v>4493499.3499999996</c:v>
                </c:pt>
                <c:pt idx="8">
                  <c:v>7406534.5100000007</c:v>
                </c:pt>
                <c:pt idx="9">
                  <c:v>5044686.24</c:v>
                </c:pt>
                <c:pt idx="10">
                  <c:v>3634148.5</c:v>
                </c:pt>
              </c:numCache>
            </c:numRef>
          </c:val>
          <c:smooth val="0"/>
          <c:extLst>
            <c:ext xmlns:c16="http://schemas.microsoft.com/office/drawing/2014/chart" uri="{C3380CC4-5D6E-409C-BE32-E72D297353CC}">
              <c16:uniqueId val="{0000000D-2F07-4000-9208-577C57059D06}"/>
            </c:ext>
          </c:extLst>
        </c:ser>
        <c:dLbls>
          <c:showLegendKey val="0"/>
          <c:showVal val="0"/>
          <c:showCatName val="0"/>
          <c:showSerName val="0"/>
          <c:showPercent val="0"/>
          <c:showBubbleSize val="0"/>
        </c:dLbls>
        <c:marker val="1"/>
        <c:smooth val="0"/>
        <c:axId val="591347712"/>
        <c:axId val="584909376"/>
      </c:lineChart>
      <c:catAx>
        <c:axId val="590338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crossAx val="584908800"/>
        <c:crosses val="autoZero"/>
        <c:auto val="1"/>
        <c:lblAlgn val="ctr"/>
        <c:lblOffset val="100"/>
        <c:noMultiLvlLbl val="0"/>
      </c:catAx>
      <c:valAx>
        <c:axId val="584908800"/>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crossAx val="590338560"/>
        <c:crosses val="autoZero"/>
        <c:crossBetween val="between"/>
      </c:valAx>
      <c:valAx>
        <c:axId val="584909376"/>
        <c:scaling>
          <c:orientation val="minMax"/>
        </c:scaling>
        <c:delete val="0"/>
        <c:axPos val="r"/>
        <c:numFmt formatCode="#,##0.00"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591347712"/>
        <c:crosses val="max"/>
        <c:crossBetween val="between"/>
      </c:valAx>
      <c:catAx>
        <c:axId val="591347712"/>
        <c:scaling>
          <c:orientation val="minMax"/>
        </c:scaling>
        <c:delete val="1"/>
        <c:axPos val="b"/>
        <c:numFmt formatCode="General" sourceLinked="1"/>
        <c:majorTickMark val="out"/>
        <c:minorTickMark val="none"/>
        <c:tickLblPos val="nextTo"/>
        <c:crossAx val="584909376"/>
        <c:crosses val="autoZero"/>
        <c:auto val="1"/>
        <c:lblAlgn val="ctr"/>
        <c:lblOffset val="100"/>
        <c:noMultiLvlLbl val="0"/>
      </c:catAx>
      <c:spPr>
        <a:noFill/>
        <a:ln>
          <a:noFill/>
        </a:ln>
        <a:effectLst/>
      </c:spPr>
    </c:plotArea>
    <c:legend>
      <c:legendPos val="b"/>
      <c:layout>
        <c:manualLayout>
          <c:xMode val="edge"/>
          <c:yMode val="edge"/>
          <c:x val="0.2892229024076462"/>
          <c:y val="4.7074835708658259E-2"/>
          <c:w val="0.37907089333843957"/>
          <c:h val="5.2558767924422344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legend>
    <c:plotVisOnly val="1"/>
    <c:dispBlanksAs val="gap"/>
    <c:showDLblsOverMax val="0"/>
    <c:extLst/>
  </c:chart>
  <c:spPr>
    <a:solidFill>
      <a:schemeClr val="bg1"/>
    </a:solidFill>
    <a:ln w="9525" cap="flat" cmpd="sng" algn="ctr">
      <a:noFill/>
      <a:round/>
    </a:ln>
    <a:effectLst/>
  </c:spPr>
  <c:txPr>
    <a:bodyPr/>
    <a:lstStyle/>
    <a:p>
      <a:pPr>
        <a:defRPr/>
      </a:pPr>
      <a:endParaRPr lang="sk-SK"/>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550776642766336E-2"/>
          <c:y val="3.4736839226121904E-2"/>
          <c:w val="0.9074858244104077"/>
          <c:h val="0.85149489228350217"/>
        </c:manualLayout>
      </c:layout>
      <c:barChart>
        <c:barDir val="col"/>
        <c:grouping val="clustered"/>
        <c:varyColors val="0"/>
        <c:ser>
          <c:idx val="1"/>
          <c:order val="1"/>
          <c:tx>
            <c:strRef>
              <c:f>'Projekty na obyvatela'!$L$2</c:f>
              <c:strCache>
                <c:ptCount val="1"/>
                <c:pt idx="0">
                  <c:v>Participation per mil. population</c:v>
                </c:pt>
              </c:strCache>
            </c:strRef>
          </c:tx>
          <c:spPr>
            <a:solidFill>
              <a:srgbClr val="44546A"/>
            </a:solidFill>
            <a:ln>
              <a:noFill/>
            </a:ln>
            <a:effectLst/>
          </c:spPr>
          <c:invertIfNegative val="0"/>
          <c:dPt>
            <c:idx val="9"/>
            <c:invertIfNegative val="0"/>
            <c:bubble3D val="0"/>
            <c:spPr>
              <a:solidFill>
                <a:srgbClr val="5B9BD5"/>
              </a:solidFill>
              <a:ln>
                <a:noFill/>
              </a:ln>
              <a:effectLst/>
            </c:spPr>
            <c:extLst>
              <c:ext xmlns:c16="http://schemas.microsoft.com/office/drawing/2014/chart" uri="{C3380CC4-5D6E-409C-BE32-E72D297353CC}">
                <c16:uniqueId val="{00000001-5EE8-43ED-8A46-547D6882B243}"/>
              </c:ext>
            </c:extLst>
          </c:dPt>
          <c:dPt>
            <c:idx val="10"/>
            <c:invertIfNegative val="0"/>
            <c:bubble3D val="0"/>
            <c:spPr>
              <a:solidFill>
                <a:srgbClr val="5B9BD5"/>
              </a:solidFill>
              <a:ln>
                <a:noFill/>
              </a:ln>
              <a:effectLst/>
            </c:spPr>
            <c:extLst>
              <c:ext xmlns:c16="http://schemas.microsoft.com/office/drawing/2014/chart" uri="{C3380CC4-5D6E-409C-BE32-E72D297353CC}">
                <c16:uniqueId val="{00000003-5EE8-43ED-8A46-547D6882B243}"/>
              </c:ext>
            </c:extLst>
          </c:dPt>
          <c:cat>
            <c:strRef>
              <c:f>'Projekty na obyvatela'!$J$3:$J$14</c:f>
              <c:strCache>
                <c:ptCount val="12"/>
                <c:pt idx="0">
                  <c:v>SI</c:v>
                </c:pt>
                <c:pt idx="1">
                  <c:v>AT</c:v>
                </c:pt>
                <c:pt idx="2">
                  <c:v>BAY</c:v>
                </c:pt>
                <c:pt idx="3">
                  <c:v>BW</c:v>
                </c:pt>
                <c:pt idx="4">
                  <c:v>HR</c:v>
                </c:pt>
                <c:pt idx="5">
                  <c:v>CZ</c:v>
                </c:pt>
                <c:pt idx="6">
                  <c:v>HU</c:v>
                </c:pt>
                <c:pt idx="7">
                  <c:v>BG</c:v>
                </c:pt>
                <c:pt idx="8">
                  <c:v>SK</c:v>
                </c:pt>
                <c:pt idx="9">
                  <c:v>ME</c:v>
                </c:pt>
                <c:pt idx="10">
                  <c:v>RS</c:v>
                </c:pt>
                <c:pt idx="11">
                  <c:v>RO</c:v>
                </c:pt>
              </c:strCache>
            </c:strRef>
          </c:cat>
          <c:val>
            <c:numRef>
              <c:f>'Projekty na obyvatela'!$L$3:$L$14</c:f>
              <c:numCache>
                <c:formatCode>General</c:formatCode>
                <c:ptCount val="12"/>
                <c:pt idx="0">
                  <c:v>646.03520939604289</c:v>
                </c:pt>
                <c:pt idx="1">
                  <c:v>524.20699368075543</c:v>
                </c:pt>
                <c:pt idx="2">
                  <c:v>357.56906976497891</c:v>
                </c:pt>
                <c:pt idx="3">
                  <c:v>279.67716745722566</c:v>
                </c:pt>
                <c:pt idx="4">
                  <c:v>179.63784124105354</c:v>
                </c:pt>
                <c:pt idx="5">
                  <c:v>161.58685775185364</c:v>
                </c:pt>
                <c:pt idx="6">
                  <c:v>146.37352927869787</c:v>
                </c:pt>
                <c:pt idx="7">
                  <c:v>128.31796155122029</c:v>
                </c:pt>
                <c:pt idx="8">
                  <c:v>118.72757024577157</c:v>
                </c:pt>
                <c:pt idx="9">
                  <c:v>94.874676983885777</c:v>
                </c:pt>
                <c:pt idx="10">
                  <c:v>81.568364756402943</c:v>
                </c:pt>
                <c:pt idx="11">
                  <c:v>76.612549218386349</c:v>
                </c:pt>
              </c:numCache>
            </c:numRef>
          </c:val>
          <c:extLst>
            <c:ext xmlns:c16="http://schemas.microsoft.com/office/drawing/2014/chart" uri="{C3380CC4-5D6E-409C-BE32-E72D297353CC}">
              <c16:uniqueId val="{00000004-5EE8-43ED-8A46-547D6882B243}"/>
            </c:ext>
          </c:extLst>
        </c:ser>
        <c:dLbls>
          <c:showLegendKey val="0"/>
          <c:showVal val="0"/>
          <c:showCatName val="0"/>
          <c:showSerName val="0"/>
          <c:showPercent val="0"/>
          <c:showBubbleSize val="0"/>
        </c:dLbls>
        <c:gapWidth val="150"/>
        <c:axId val="590339072"/>
        <c:axId val="584911104"/>
      </c:barChart>
      <c:lineChart>
        <c:grouping val="standard"/>
        <c:varyColors val="0"/>
        <c:ser>
          <c:idx val="0"/>
          <c:order val="0"/>
          <c:tx>
            <c:strRef>
              <c:f>'Projekty na obyvatela'!$K$2</c:f>
              <c:strCache>
                <c:ptCount val="1"/>
                <c:pt idx="0">
                  <c:v>EC Contribution per capita</c:v>
                </c:pt>
              </c:strCache>
            </c:strRef>
          </c:tx>
          <c:spPr>
            <a:ln w="25400" cap="rnd">
              <a:noFill/>
              <a:round/>
            </a:ln>
            <a:effectLst/>
          </c:spPr>
          <c:marker>
            <c:symbol val="triangle"/>
            <c:size val="12"/>
            <c:spPr>
              <a:solidFill>
                <a:srgbClr val="DBC716"/>
              </a:solidFill>
              <a:ln w="9525">
                <a:noFill/>
              </a:ln>
              <a:effectLst/>
            </c:spPr>
          </c:marker>
          <c:cat>
            <c:strRef>
              <c:f>'Projekty na obyvatela'!$J$3:$J$14</c:f>
              <c:strCache>
                <c:ptCount val="12"/>
                <c:pt idx="0">
                  <c:v>SI</c:v>
                </c:pt>
                <c:pt idx="1">
                  <c:v>AT</c:v>
                </c:pt>
                <c:pt idx="2">
                  <c:v>BAY</c:v>
                </c:pt>
                <c:pt idx="3">
                  <c:v>BW</c:v>
                </c:pt>
                <c:pt idx="4">
                  <c:v>HR</c:v>
                </c:pt>
                <c:pt idx="5">
                  <c:v>CZ</c:v>
                </c:pt>
                <c:pt idx="6">
                  <c:v>HU</c:v>
                </c:pt>
                <c:pt idx="7">
                  <c:v>BG</c:v>
                </c:pt>
                <c:pt idx="8">
                  <c:v>SK</c:v>
                </c:pt>
                <c:pt idx="9">
                  <c:v>ME</c:v>
                </c:pt>
                <c:pt idx="10">
                  <c:v>RS</c:v>
                </c:pt>
                <c:pt idx="11">
                  <c:v>RO</c:v>
                </c:pt>
              </c:strCache>
            </c:strRef>
          </c:cat>
          <c:val>
            <c:numRef>
              <c:f>'Projekty na obyvatela'!$K$3:$K$14</c:f>
              <c:numCache>
                <c:formatCode>General</c:formatCode>
                <c:ptCount val="12"/>
                <c:pt idx="0">
                  <c:v>165.60427551254594</c:v>
                </c:pt>
                <c:pt idx="1">
                  <c:v>197.6389920789245</c:v>
                </c:pt>
                <c:pt idx="2">
                  <c:v>212.04954712768802</c:v>
                </c:pt>
                <c:pt idx="3">
                  <c:v>131.97946977908128</c:v>
                </c:pt>
                <c:pt idx="4">
                  <c:v>30.251191792349495</c:v>
                </c:pt>
                <c:pt idx="5">
                  <c:v>42.068813137048942</c:v>
                </c:pt>
                <c:pt idx="6">
                  <c:v>35.775187710232821</c:v>
                </c:pt>
                <c:pt idx="7">
                  <c:v>20.886181611345609</c:v>
                </c:pt>
                <c:pt idx="8">
                  <c:v>24.113112853670287</c:v>
                </c:pt>
                <c:pt idx="9">
                  <c:v>7.2257508365856049</c:v>
                </c:pt>
                <c:pt idx="10">
                  <c:v>18.462796611087093</c:v>
                </c:pt>
                <c:pt idx="11">
                  <c:v>13.761079852328276</c:v>
                </c:pt>
              </c:numCache>
            </c:numRef>
          </c:val>
          <c:smooth val="0"/>
          <c:extLst>
            <c:ext xmlns:c16="http://schemas.microsoft.com/office/drawing/2014/chart" uri="{C3380CC4-5D6E-409C-BE32-E72D297353CC}">
              <c16:uniqueId val="{00000005-5EE8-43ED-8A46-547D6882B243}"/>
            </c:ext>
          </c:extLst>
        </c:ser>
        <c:dLbls>
          <c:showLegendKey val="0"/>
          <c:showVal val="0"/>
          <c:showCatName val="0"/>
          <c:showSerName val="0"/>
          <c:showPercent val="0"/>
          <c:showBubbleSize val="0"/>
        </c:dLbls>
        <c:marker val="1"/>
        <c:smooth val="0"/>
        <c:axId val="592698368"/>
        <c:axId val="584911680"/>
      </c:lineChart>
      <c:catAx>
        <c:axId val="590339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584911104"/>
        <c:crosses val="autoZero"/>
        <c:auto val="1"/>
        <c:lblAlgn val="ctr"/>
        <c:lblOffset val="100"/>
        <c:noMultiLvlLbl val="0"/>
      </c:catAx>
      <c:valAx>
        <c:axId val="58491110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590339072"/>
        <c:crosses val="autoZero"/>
        <c:crossBetween val="between"/>
      </c:valAx>
      <c:valAx>
        <c:axId val="584911680"/>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592698368"/>
        <c:crosses val="max"/>
        <c:crossBetween val="between"/>
      </c:valAx>
      <c:catAx>
        <c:axId val="592698368"/>
        <c:scaling>
          <c:orientation val="minMax"/>
        </c:scaling>
        <c:delete val="1"/>
        <c:axPos val="b"/>
        <c:numFmt formatCode="General" sourceLinked="1"/>
        <c:majorTickMark val="out"/>
        <c:minorTickMark val="none"/>
        <c:tickLblPos val="nextTo"/>
        <c:crossAx val="584911680"/>
        <c:crosses val="autoZero"/>
        <c:auto val="1"/>
        <c:lblAlgn val="ctr"/>
        <c:lblOffset val="100"/>
        <c:noMultiLvlLbl val="0"/>
      </c:catAx>
      <c:spPr>
        <a:noFill/>
        <a:ln>
          <a:noFill/>
        </a:ln>
        <a:effectLst/>
      </c:spPr>
    </c:plotArea>
    <c:legend>
      <c:legendPos val="b"/>
      <c:layout>
        <c:manualLayout>
          <c:xMode val="edge"/>
          <c:yMode val="edge"/>
          <c:x val="0.2892229024076462"/>
          <c:y val="4.7074835708658259E-2"/>
          <c:w val="0.37907089333843957"/>
          <c:h val="0.1448371512823926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legend>
    <c:plotVisOnly val="1"/>
    <c:dispBlanksAs val="gap"/>
    <c:showDLblsOverMax val="0"/>
    <c:extLst/>
  </c:chart>
  <c:spPr>
    <a:solidFill>
      <a:schemeClr val="bg1"/>
    </a:solidFill>
    <a:ln w="9525" cap="flat" cmpd="sng" algn="ctr">
      <a:noFill/>
      <a:round/>
    </a:ln>
    <a:effectLst/>
  </c:spPr>
  <c:txPr>
    <a:bodyPr/>
    <a:lstStyle/>
    <a:p>
      <a:pPr>
        <a:defRPr/>
      </a:pPr>
      <a:endParaRPr lang="sk-SK"/>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550776642766336E-2"/>
          <c:y val="3.4736839226121904E-2"/>
          <c:w val="0.9074858244104077"/>
          <c:h val="0.85149489228350217"/>
        </c:manualLayout>
      </c:layout>
      <c:barChart>
        <c:barDir val="col"/>
        <c:grouping val="clustered"/>
        <c:varyColors val="0"/>
        <c:ser>
          <c:idx val="1"/>
          <c:order val="1"/>
          <c:tx>
            <c:strRef>
              <c:f>'Projekty na obyvatela'!$L$2</c:f>
              <c:strCache>
                <c:ptCount val="1"/>
                <c:pt idx="0">
                  <c:v>Participation per mil. population</c:v>
                </c:pt>
              </c:strCache>
            </c:strRef>
          </c:tx>
          <c:spPr>
            <a:solidFill>
              <a:schemeClr val="accent2"/>
            </a:solidFill>
            <a:ln>
              <a:noFill/>
            </a:ln>
            <a:effectLst/>
          </c:spPr>
          <c:invertIfNegative val="0"/>
          <c:dPt>
            <c:idx val="0"/>
            <c:invertIfNegative val="0"/>
            <c:bubble3D val="0"/>
            <c:spPr>
              <a:solidFill>
                <a:srgbClr val="ED7D31"/>
              </a:solidFill>
              <a:ln>
                <a:noFill/>
              </a:ln>
              <a:effectLst/>
            </c:spPr>
            <c:extLst>
              <c:ext xmlns:c16="http://schemas.microsoft.com/office/drawing/2014/chart" uri="{C3380CC4-5D6E-409C-BE32-E72D297353CC}">
                <c16:uniqueId val="{00000001-0C62-4447-8573-7538EC95E122}"/>
              </c:ext>
            </c:extLst>
          </c:dPt>
          <c:dPt>
            <c:idx val="1"/>
            <c:invertIfNegative val="0"/>
            <c:bubble3D val="0"/>
            <c:spPr>
              <a:solidFill>
                <a:srgbClr val="5B9BD5"/>
              </a:solidFill>
              <a:ln>
                <a:noFill/>
              </a:ln>
              <a:effectLst/>
            </c:spPr>
            <c:extLst>
              <c:ext xmlns:c16="http://schemas.microsoft.com/office/drawing/2014/chart" uri="{C3380CC4-5D6E-409C-BE32-E72D297353CC}">
                <c16:uniqueId val="{00000003-0C62-4447-8573-7538EC95E122}"/>
              </c:ext>
            </c:extLst>
          </c:dPt>
          <c:dPt>
            <c:idx val="2"/>
            <c:invertIfNegative val="0"/>
            <c:bubble3D val="0"/>
            <c:spPr>
              <a:solidFill>
                <a:srgbClr val="5B9BD5"/>
              </a:solidFill>
              <a:ln>
                <a:noFill/>
              </a:ln>
              <a:effectLst/>
            </c:spPr>
            <c:extLst>
              <c:ext xmlns:c16="http://schemas.microsoft.com/office/drawing/2014/chart" uri="{C3380CC4-5D6E-409C-BE32-E72D297353CC}">
                <c16:uniqueId val="{00000005-0C62-4447-8573-7538EC95E122}"/>
              </c:ext>
            </c:extLst>
          </c:dPt>
          <c:dPt>
            <c:idx val="3"/>
            <c:invertIfNegative val="0"/>
            <c:bubble3D val="0"/>
            <c:spPr>
              <a:solidFill>
                <a:srgbClr val="ED7D31"/>
              </a:solidFill>
              <a:ln>
                <a:noFill/>
              </a:ln>
              <a:effectLst/>
            </c:spPr>
            <c:extLst>
              <c:ext xmlns:c16="http://schemas.microsoft.com/office/drawing/2014/chart" uri="{C3380CC4-5D6E-409C-BE32-E72D297353CC}">
                <c16:uniqueId val="{00000007-0C62-4447-8573-7538EC95E122}"/>
              </c:ext>
            </c:extLst>
          </c:dPt>
          <c:dPt>
            <c:idx val="4"/>
            <c:invertIfNegative val="0"/>
            <c:bubble3D val="0"/>
            <c:spPr>
              <a:solidFill>
                <a:srgbClr val="ED7D31"/>
              </a:solidFill>
              <a:ln>
                <a:noFill/>
              </a:ln>
              <a:effectLst/>
            </c:spPr>
            <c:extLst>
              <c:ext xmlns:c16="http://schemas.microsoft.com/office/drawing/2014/chart" uri="{C3380CC4-5D6E-409C-BE32-E72D297353CC}">
                <c16:uniqueId val="{00000009-0C62-4447-8573-7538EC95E122}"/>
              </c:ext>
            </c:extLst>
          </c:dPt>
          <c:dPt>
            <c:idx val="5"/>
            <c:invertIfNegative val="0"/>
            <c:bubble3D val="0"/>
            <c:spPr>
              <a:solidFill>
                <a:srgbClr val="ED7D31"/>
              </a:solidFill>
              <a:ln>
                <a:noFill/>
              </a:ln>
              <a:effectLst/>
            </c:spPr>
            <c:extLst>
              <c:ext xmlns:c16="http://schemas.microsoft.com/office/drawing/2014/chart" uri="{C3380CC4-5D6E-409C-BE32-E72D297353CC}">
                <c16:uniqueId val="{0000000B-0C62-4447-8573-7538EC95E122}"/>
              </c:ext>
            </c:extLst>
          </c:dPt>
          <c:dPt>
            <c:idx val="6"/>
            <c:invertIfNegative val="0"/>
            <c:bubble3D val="0"/>
            <c:spPr>
              <a:solidFill>
                <a:srgbClr val="ED7D31"/>
              </a:solidFill>
              <a:ln>
                <a:noFill/>
              </a:ln>
              <a:effectLst/>
            </c:spPr>
            <c:extLst>
              <c:ext xmlns:c16="http://schemas.microsoft.com/office/drawing/2014/chart" uri="{C3380CC4-5D6E-409C-BE32-E72D297353CC}">
                <c16:uniqueId val="{0000000D-0C62-4447-8573-7538EC95E122}"/>
              </c:ext>
            </c:extLst>
          </c:dPt>
          <c:dPt>
            <c:idx val="7"/>
            <c:invertIfNegative val="0"/>
            <c:bubble3D val="0"/>
            <c:spPr>
              <a:solidFill>
                <a:srgbClr val="ED7D31"/>
              </a:solidFill>
              <a:ln>
                <a:noFill/>
              </a:ln>
              <a:effectLst/>
            </c:spPr>
            <c:extLst>
              <c:ext xmlns:c16="http://schemas.microsoft.com/office/drawing/2014/chart" uri="{C3380CC4-5D6E-409C-BE32-E72D297353CC}">
                <c16:uniqueId val="{0000000F-0C62-4447-8573-7538EC95E122}"/>
              </c:ext>
            </c:extLst>
          </c:dPt>
          <c:dPt>
            <c:idx val="8"/>
            <c:invertIfNegative val="0"/>
            <c:bubble3D val="0"/>
            <c:spPr>
              <a:solidFill>
                <a:srgbClr val="5B9BD5"/>
              </a:solidFill>
              <a:ln>
                <a:noFill/>
              </a:ln>
              <a:effectLst/>
            </c:spPr>
            <c:extLst>
              <c:ext xmlns:c16="http://schemas.microsoft.com/office/drawing/2014/chart" uri="{C3380CC4-5D6E-409C-BE32-E72D297353CC}">
                <c16:uniqueId val="{00000011-0C62-4447-8573-7538EC95E122}"/>
              </c:ext>
            </c:extLst>
          </c:dPt>
          <c:cat>
            <c:strRef>
              <c:f>'Projekty na obyvatela'!$J$15:$J$23</c:f>
              <c:strCache>
                <c:ptCount val="9"/>
                <c:pt idx="0">
                  <c:v>MK</c:v>
                </c:pt>
                <c:pt idx="1">
                  <c:v>BA</c:v>
                </c:pt>
                <c:pt idx="2">
                  <c:v>MD</c:v>
                </c:pt>
                <c:pt idx="3">
                  <c:v>AL</c:v>
                </c:pt>
                <c:pt idx="4">
                  <c:v>GE</c:v>
                </c:pt>
                <c:pt idx="5">
                  <c:v>AM</c:v>
                </c:pt>
                <c:pt idx="6">
                  <c:v>TR</c:v>
                </c:pt>
                <c:pt idx="7">
                  <c:v>TN</c:v>
                </c:pt>
                <c:pt idx="8">
                  <c:v>UA</c:v>
                </c:pt>
              </c:strCache>
            </c:strRef>
          </c:cat>
          <c:val>
            <c:numRef>
              <c:f>'Projekty na obyvatela'!$L$15:$L$23</c:f>
              <c:numCache>
                <c:formatCode>General</c:formatCode>
                <c:ptCount val="9"/>
                <c:pt idx="0">
                  <c:v>51.053459233090351</c:v>
                </c:pt>
                <c:pt idx="1">
                  <c:v>32.645879832234542</c:v>
                </c:pt>
                <c:pt idx="2">
                  <c:v>23.396501067359655</c:v>
                </c:pt>
                <c:pt idx="3">
                  <c:v>17.568795009056714</c:v>
                </c:pt>
                <c:pt idx="4">
                  <c:v>15.604577845050846</c:v>
                </c:pt>
                <c:pt idx="5">
                  <c:v>14.528528962791425</c:v>
                </c:pt>
                <c:pt idx="6">
                  <c:v>13.27641199963004</c:v>
                </c:pt>
                <c:pt idx="7">
                  <c:v>7.7722176528415146</c:v>
                </c:pt>
                <c:pt idx="8">
                  <c:v>7.3084037849480374</c:v>
                </c:pt>
              </c:numCache>
            </c:numRef>
          </c:val>
          <c:extLst>
            <c:ext xmlns:c16="http://schemas.microsoft.com/office/drawing/2014/chart" uri="{C3380CC4-5D6E-409C-BE32-E72D297353CC}">
              <c16:uniqueId val="{00000012-0C62-4447-8573-7538EC95E122}"/>
            </c:ext>
          </c:extLst>
        </c:ser>
        <c:dLbls>
          <c:showLegendKey val="0"/>
          <c:showVal val="0"/>
          <c:showCatName val="0"/>
          <c:showSerName val="0"/>
          <c:showPercent val="0"/>
          <c:showBubbleSize val="0"/>
        </c:dLbls>
        <c:gapWidth val="150"/>
        <c:axId val="591348224"/>
        <c:axId val="584913408"/>
      </c:barChart>
      <c:lineChart>
        <c:grouping val="standard"/>
        <c:varyColors val="0"/>
        <c:ser>
          <c:idx val="0"/>
          <c:order val="0"/>
          <c:tx>
            <c:strRef>
              <c:f>'Projekty na obyvatela'!$K$2</c:f>
              <c:strCache>
                <c:ptCount val="1"/>
                <c:pt idx="0">
                  <c:v>EC Contribution per capita</c:v>
                </c:pt>
              </c:strCache>
            </c:strRef>
          </c:tx>
          <c:spPr>
            <a:ln w="25400" cap="rnd">
              <a:noFill/>
              <a:round/>
            </a:ln>
            <a:effectLst/>
          </c:spPr>
          <c:marker>
            <c:symbol val="triangle"/>
            <c:size val="12"/>
            <c:spPr>
              <a:solidFill>
                <a:srgbClr val="DBC716"/>
              </a:solidFill>
              <a:ln w="9525">
                <a:noFill/>
              </a:ln>
              <a:effectLst/>
            </c:spPr>
          </c:marker>
          <c:cat>
            <c:strRef>
              <c:f>'Projekty na obyvatela'!$J$15:$J$23</c:f>
              <c:strCache>
                <c:ptCount val="9"/>
                <c:pt idx="0">
                  <c:v>MK</c:v>
                </c:pt>
                <c:pt idx="1">
                  <c:v>BA</c:v>
                </c:pt>
                <c:pt idx="2">
                  <c:v>MD</c:v>
                </c:pt>
                <c:pt idx="3">
                  <c:v>AL</c:v>
                </c:pt>
                <c:pt idx="4">
                  <c:v>GE</c:v>
                </c:pt>
                <c:pt idx="5">
                  <c:v>AM</c:v>
                </c:pt>
                <c:pt idx="6">
                  <c:v>TR</c:v>
                </c:pt>
                <c:pt idx="7">
                  <c:v>TN</c:v>
                </c:pt>
                <c:pt idx="8">
                  <c:v>UA</c:v>
                </c:pt>
              </c:strCache>
            </c:strRef>
          </c:cat>
          <c:val>
            <c:numRef>
              <c:f>'Projekty na obyvatela'!$K$15:$K$23</c:f>
              <c:numCache>
                <c:formatCode>General</c:formatCode>
                <c:ptCount val="9"/>
                <c:pt idx="0">
                  <c:v>5.840753573140101</c:v>
                </c:pt>
                <c:pt idx="1">
                  <c:v>2.4300257673356778</c:v>
                </c:pt>
                <c:pt idx="2">
                  <c:v>2.003767000165467</c:v>
                </c:pt>
                <c:pt idx="3">
                  <c:v>1.7725811687113817</c:v>
                </c:pt>
                <c:pt idx="4">
                  <c:v>1.9926869710922508</c:v>
                </c:pt>
                <c:pt idx="5">
                  <c:v>1.2278798078450002</c:v>
                </c:pt>
                <c:pt idx="6">
                  <c:v>3.0949496349569965</c:v>
                </c:pt>
                <c:pt idx="7">
                  <c:v>1.0375319442415982</c:v>
                </c:pt>
                <c:pt idx="8">
                  <c:v>0.98597463614872149</c:v>
                </c:pt>
              </c:numCache>
            </c:numRef>
          </c:val>
          <c:smooth val="0"/>
          <c:extLst>
            <c:ext xmlns:c16="http://schemas.microsoft.com/office/drawing/2014/chart" uri="{C3380CC4-5D6E-409C-BE32-E72D297353CC}">
              <c16:uniqueId val="{00000013-0C62-4447-8573-7538EC95E122}"/>
            </c:ext>
          </c:extLst>
        </c:ser>
        <c:dLbls>
          <c:showLegendKey val="0"/>
          <c:showVal val="0"/>
          <c:showCatName val="0"/>
          <c:showSerName val="0"/>
          <c:showPercent val="0"/>
          <c:showBubbleSize val="0"/>
        </c:dLbls>
        <c:marker val="1"/>
        <c:smooth val="0"/>
        <c:axId val="593445888"/>
        <c:axId val="584913984"/>
      </c:lineChart>
      <c:catAx>
        <c:axId val="591348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584913408"/>
        <c:crosses val="autoZero"/>
        <c:auto val="1"/>
        <c:lblAlgn val="ctr"/>
        <c:lblOffset val="100"/>
        <c:noMultiLvlLbl val="0"/>
      </c:catAx>
      <c:valAx>
        <c:axId val="58491340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k-SK"/>
          </a:p>
        </c:txPr>
        <c:crossAx val="591348224"/>
        <c:crosses val="autoZero"/>
        <c:crossBetween val="between"/>
      </c:valAx>
      <c:valAx>
        <c:axId val="584913984"/>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593445888"/>
        <c:crosses val="max"/>
        <c:crossBetween val="between"/>
      </c:valAx>
      <c:catAx>
        <c:axId val="593445888"/>
        <c:scaling>
          <c:orientation val="minMax"/>
        </c:scaling>
        <c:delete val="1"/>
        <c:axPos val="b"/>
        <c:numFmt formatCode="General" sourceLinked="1"/>
        <c:majorTickMark val="out"/>
        <c:minorTickMark val="none"/>
        <c:tickLblPos val="nextTo"/>
        <c:crossAx val="584913984"/>
        <c:crosses val="autoZero"/>
        <c:auto val="1"/>
        <c:lblAlgn val="ctr"/>
        <c:lblOffset val="100"/>
        <c:noMultiLvlLbl val="0"/>
      </c:catAx>
      <c:spPr>
        <a:noFill/>
        <a:ln>
          <a:noFill/>
        </a:ln>
        <a:effectLst/>
      </c:spPr>
    </c:plotArea>
    <c:legend>
      <c:legendPos val="b"/>
      <c:layout>
        <c:manualLayout>
          <c:xMode val="edge"/>
          <c:yMode val="edge"/>
          <c:x val="0.2892229024076462"/>
          <c:y val="4.7074835708658259E-2"/>
          <c:w val="0.37907089333843957"/>
          <c:h val="0.22952283575703358"/>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legend>
    <c:plotVisOnly val="1"/>
    <c:dispBlanksAs val="gap"/>
    <c:showDLblsOverMax val="0"/>
    <c:extLst/>
  </c:chart>
  <c:spPr>
    <a:solidFill>
      <a:schemeClr val="bg1"/>
    </a:solidFill>
    <a:ln w="9525" cap="flat" cmpd="sng" algn="ctr">
      <a:noFill/>
      <a:round/>
    </a:ln>
    <a:effectLst/>
  </c:spPr>
  <c:txPr>
    <a:bodyPr/>
    <a:lstStyle/>
    <a:p>
      <a:pPr>
        <a:defRPr/>
      </a:pPr>
      <a:endParaRPr lang="sk-SK"/>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'Prispevok na účasť'!$J$2</c:f>
              <c:strCache>
                <c:ptCount val="1"/>
                <c:pt idx="0">
                  <c:v>EC contribution per participation</c:v>
                </c:pt>
              </c:strCache>
            </c:strRef>
          </c:tx>
          <c:spPr>
            <a:solidFill>
              <a:schemeClr val="tx2"/>
            </a:solidFill>
            <a:ln>
              <a:noFill/>
            </a:ln>
            <a:effectLst/>
          </c:spPr>
          <c:invertIfNegative val="0"/>
          <c:dPt>
            <c:idx val="6"/>
            <c:invertIfNegative val="0"/>
            <c:bubble3D val="0"/>
            <c:spPr>
              <a:solidFill>
                <a:schemeClr val="accent2"/>
              </a:solidFill>
              <a:ln>
                <a:noFill/>
              </a:ln>
              <a:effectLst/>
            </c:spPr>
            <c:extLst>
              <c:ext xmlns:c16="http://schemas.microsoft.com/office/drawing/2014/chart" uri="{C3380CC4-5D6E-409C-BE32-E72D297353CC}">
                <c16:uniqueId val="{00000001-6515-44F2-AEC8-1E98B650817D}"/>
              </c:ext>
            </c:extLst>
          </c:dPt>
          <c:dPt>
            <c:idx val="7"/>
            <c:invertIfNegative val="0"/>
            <c:bubble3D val="0"/>
            <c:spPr>
              <a:solidFill>
                <a:schemeClr val="accent5"/>
              </a:solidFill>
              <a:ln>
                <a:noFill/>
              </a:ln>
              <a:effectLst/>
            </c:spPr>
            <c:extLst>
              <c:ext xmlns:c16="http://schemas.microsoft.com/office/drawing/2014/chart" uri="{C3380CC4-5D6E-409C-BE32-E72D297353CC}">
                <c16:uniqueId val="{00000003-6515-44F2-AEC8-1E98B650817D}"/>
              </c:ext>
            </c:extLst>
          </c:dPt>
          <c:dPt>
            <c:idx val="12"/>
            <c:invertIfNegative val="0"/>
            <c:bubble3D val="0"/>
            <c:spPr>
              <a:solidFill>
                <a:schemeClr val="accent5"/>
              </a:solidFill>
              <a:ln>
                <a:noFill/>
              </a:ln>
              <a:effectLst/>
            </c:spPr>
            <c:extLst>
              <c:ext xmlns:c16="http://schemas.microsoft.com/office/drawing/2014/chart" uri="{C3380CC4-5D6E-409C-BE32-E72D297353CC}">
                <c16:uniqueId val="{00000005-6515-44F2-AEC8-1E98B650817D}"/>
              </c:ext>
            </c:extLst>
          </c:dPt>
          <c:dPt>
            <c:idx val="13"/>
            <c:invertIfNegative val="0"/>
            <c:bubble3D val="0"/>
            <c:spPr>
              <a:solidFill>
                <a:schemeClr val="accent2"/>
              </a:solidFill>
              <a:ln>
                <a:noFill/>
              </a:ln>
              <a:effectLst/>
            </c:spPr>
            <c:extLst>
              <c:ext xmlns:c16="http://schemas.microsoft.com/office/drawing/2014/chart" uri="{C3380CC4-5D6E-409C-BE32-E72D297353CC}">
                <c16:uniqueId val="{00000007-6515-44F2-AEC8-1E98B650817D}"/>
              </c:ext>
            </c:extLst>
          </c:dPt>
          <c:dPt>
            <c:idx val="14"/>
            <c:invertIfNegative val="0"/>
            <c:bubble3D val="0"/>
            <c:spPr>
              <a:solidFill>
                <a:schemeClr val="accent2"/>
              </a:solidFill>
              <a:ln>
                <a:noFill/>
              </a:ln>
              <a:effectLst/>
            </c:spPr>
            <c:extLst>
              <c:ext xmlns:c16="http://schemas.microsoft.com/office/drawing/2014/chart" uri="{C3380CC4-5D6E-409C-BE32-E72D297353CC}">
                <c16:uniqueId val="{00000009-6515-44F2-AEC8-1E98B650817D}"/>
              </c:ext>
            </c:extLst>
          </c:dPt>
          <c:dPt>
            <c:idx val="15"/>
            <c:invertIfNegative val="0"/>
            <c:bubble3D val="0"/>
            <c:spPr>
              <a:solidFill>
                <a:schemeClr val="accent2"/>
              </a:solidFill>
              <a:ln>
                <a:noFill/>
              </a:ln>
              <a:effectLst/>
            </c:spPr>
            <c:extLst>
              <c:ext xmlns:c16="http://schemas.microsoft.com/office/drawing/2014/chart" uri="{C3380CC4-5D6E-409C-BE32-E72D297353CC}">
                <c16:uniqueId val="{0000000B-6515-44F2-AEC8-1E98B650817D}"/>
              </c:ext>
            </c:extLst>
          </c:dPt>
          <c:dPt>
            <c:idx val="16"/>
            <c:invertIfNegative val="0"/>
            <c:bubble3D val="0"/>
            <c:spPr>
              <a:solidFill>
                <a:schemeClr val="accent2"/>
              </a:solidFill>
              <a:ln>
                <a:noFill/>
              </a:ln>
              <a:effectLst/>
            </c:spPr>
            <c:extLst>
              <c:ext xmlns:c16="http://schemas.microsoft.com/office/drawing/2014/chart" uri="{C3380CC4-5D6E-409C-BE32-E72D297353CC}">
                <c16:uniqueId val="{0000000D-6515-44F2-AEC8-1E98B650817D}"/>
              </c:ext>
            </c:extLst>
          </c:dPt>
          <c:dPt>
            <c:idx val="17"/>
            <c:invertIfNegative val="0"/>
            <c:bubble3D val="0"/>
            <c:spPr>
              <a:solidFill>
                <a:schemeClr val="accent5"/>
              </a:solidFill>
              <a:ln>
                <a:noFill/>
              </a:ln>
              <a:effectLst/>
            </c:spPr>
            <c:extLst>
              <c:ext xmlns:c16="http://schemas.microsoft.com/office/drawing/2014/chart" uri="{C3380CC4-5D6E-409C-BE32-E72D297353CC}">
                <c16:uniqueId val="{0000000F-6515-44F2-AEC8-1E98B650817D}"/>
              </c:ext>
            </c:extLst>
          </c:dPt>
          <c:dPt>
            <c:idx val="18"/>
            <c:invertIfNegative val="0"/>
            <c:bubble3D val="0"/>
            <c:spPr>
              <a:solidFill>
                <a:schemeClr val="accent2"/>
              </a:solidFill>
              <a:ln>
                <a:noFill/>
              </a:ln>
              <a:effectLst/>
            </c:spPr>
            <c:extLst>
              <c:ext xmlns:c16="http://schemas.microsoft.com/office/drawing/2014/chart" uri="{C3380CC4-5D6E-409C-BE32-E72D297353CC}">
                <c16:uniqueId val="{00000011-6515-44F2-AEC8-1E98B650817D}"/>
              </c:ext>
            </c:extLst>
          </c:dPt>
          <c:dPt>
            <c:idx val="19"/>
            <c:invertIfNegative val="0"/>
            <c:bubble3D val="0"/>
            <c:spPr>
              <a:solidFill>
                <a:schemeClr val="accent5"/>
              </a:solidFill>
              <a:ln>
                <a:noFill/>
              </a:ln>
              <a:effectLst/>
            </c:spPr>
            <c:extLst>
              <c:ext xmlns:c16="http://schemas.microsoft.com/office/drawing/2014/chart" uri="{C3380CC4-5D6E-409C-BE32-E72D297353CC}">
                <c16:uniqueId val="{00000013-6515-44F2-AEC8-1E98B650817D}"/>
              </c:ext>
            </c:extLst>
          </c:dPt>
          <c:dPt>
            <c:idx val="20"/>
            <c:invertIfNegative val="0"/>
            <c:bubble3D val="0"/>
            <c:spPr>
              <a:solidFill>
                <a:schemeClr val="accent5"/>
              </a:solidFill>
              <a:ln>
                <a:noFill/>
              </a:ln>
              <a:effectLst/>
            </c:spPr>
            <c:extLst>
              <c:ext xmlns:c16="http://schemas.microsoft.com/office/drawing/2014/chart" uri="{C3380CC4-5D6E-409C-BE32-E72D297353CC}">
                <c16:uniqueId val="{00000015-6515-44F2-AEC8-1E98B650817D}"/>
              </c:ext>
            </c:extLst>
          </c:dPt>
          <c:cat>
            <c:strRef>
              <c:f>'Prispevok na účasť'!$I$3:$I$23</c:f>
              <c:strCache>
                <c:ptCount val="21"/>
                <c:pt idx="0">
                  <c:v>BAY</c:v>
                </c:pt>
                <c:pt idx="1">
                  <c:v>BW</c:v>
                </c:pt>
                <c:pt idx="2">
                  <c:v>AT</c:v>
                </c:pt>
                <c:pt idx="3">
                  <c:v>CZ</c:v>
                </c:pt>
                <c:pt idx="4">
                  <c:v>SI</c:v>
                </c:pt>
                <c:pt idx="5">
                  <c:v>HU</c:v>
                </c:pt>
                <c:pt idx="6">
                  <c:v>TR</c:v>
                </c:pt>
                <c:pt idx="7">
                  <c:v>RS</c:v>
                </c:pt>
                <c:pt idx="8">
                  <c:v>SK</c:v>
                </c:pt>
                <c:pt idx="9">
                  <c:v>RO</c:v>
                </c:pt>
                <c:pt idx="10">
                  <c:v>HR</c:v>
                </c:pt>
                <c:pt idx="11">
                  <c:v>BG</c:v>
                </c:pt>
                <c:pt idx="12">
                  <c:v>UA</c:v>
                </c:pt>
                <c:pt idx="13">
                  <c:v>TN</c:v>
                </c:pt>
                <c:pt idx="14">
                  <c:v>GE</c:v>
                </c:pt>
                <c:pt idx="15">
                  <c:v>MK</c:v>
                </c:pt>
                <c:pt idx="16">
                  <c:v>AL</c:v>
                </c:pt>
                <c:pt idx="17">
                  <c:v>MD</c:v>
                </c:pt>
                <c:pt idx="18">
                  <c:v>AM</c:v>
                </c:pt>
                <c:pt idx="19">
                  <c:v>ME</c:v>
                </c:pt>
                <c:pt idx="20">
                  <c:v>BA</c:v>
                </c:pt>
              </c:strCache>
            </c:strRef>
          </c:cat>
          <c:val>
            <c:numRef>
              <c:f>'Prispevok na účasť'!$J$3:$J$23</c:f>
              <c:numCache>
                <c:formatCode>#,##0.00</c:formatCode>
                <c:ptCount val="21"/>
                <c:pt idx="0">
                  <c:v>593031.01151076297</c:v>
                </c:pt>
                <c:pt idx="1">
                  <c:v>471899.33657800825</c:v>
                </c:pt>
                <c:pt idx="2">
                  <c:v>377024.71439991432</c:v>
                </c:pt>
                <c:pt idx="3">
                  <c:v>260347.98697337962</c:v>
                </c:pt>
                <c:pt idx="4">
                  <c:v>256339.39621861154</c:v>
                </c:pt>
                <c:pt idx="5">
                  <c:v>244410.22831468532</c:v>
                </c:pt>
                <c:pt idx="6">
                  <c:v>233116.41993659432</c:v>
                </c:pt>
                <c:pt idx="7">
                  <c:v>226347.51433628323</c:v>
                </c:pt>
                <c:pt idx="8">
                  <c:v>203096.15368827162</c:v>
                </c:pt>
                <c:pt idx="9">
                  <c:v>179619.13541216217</c:v>
                </c:pt>
                <c:pt idx="10">
                  <c:v>168400.99827160494</c:v>
                </c:pt>
                <c:pt idx="11">
                  <c:v>162768.96358744396</c:v>
                </c:pt>
                <c:pt idx="12">
                  <c:v>134909.71013114756</c:v>
                </c:pt>
                <c:pt idx="13">
                  <c:v>133492.39439560441</c:v>
                </c:pt>
                <c:pt idx="14">
                  <c:v>127698.87086206897</c:v>
                </c:pt>
                <c:pt idx="15">
                  <c:v>114404.65858490567</c:v>
                </c:pt>
                <c:pt idx="16">
                  <c:v>100893.72480000001</c:v>
                </c:pt>
                <c:pt idx="17">
                  <c:v>85643.874457831334</c:v>
                </c:pt>
                <c:pt idx="18">
                  <c:v>84515.08139534884</c:v>
                </c:pt>
                <c:pt idx="19">
                  <c:v>76161.005932203378</c:v>
                </c:pt>
                <c:pt idx="20">
                  <c:v>74435.909824561386</c:v>
                </c:pt>
              </c:numCache>
            </c:numRef>
          </c:val>
          <c:extLst>
            <c:ext xmlns:c16="http://schemas.microsoft.com/office/drawing/2014/chart" uri="{C3380CC4-5D6E-409C-BE32-E72D297353CC}">
              <c16:uniqueId val="{00000016-6515-44F2-AEC8-1E98B650817D}"/>
            </c:ext>
          </c:extLst>
        </c:ser>
        <c:dLbls>
          <c:showLegendKey val="0"/>
          <c:showVal val="0"/>
          <c:showCatName val="0"/>
          <c:showSerName val="0"/>
          <c:showPercent val="0"/>
          <c:showBubbleSize val="0"/>
        </c:dLbls>
        <c:gapWidth val="219"/>
        <c:overlap val="-27"/>
        <c:axId val="591349760"/>
        <c:axId val="584915712"/>
      </c:barChart>
      <c:catAx>
        <c:axId val="5913497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584915712"/>
        <c:crosses val="autoZero"/>
        <c:auto val="1"/>
        <c:lblAlgn val="ctr"/>
        <c:lblOffset val="100"/>
        <c:noMultiLvlLbl val="0"/>
      </c:catAx>
      <c:valAx>
        <c:axId val="58491571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5913497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550776642766336E-2"/>
          <c:y val="3.4736839226121904E-2"/>
          <c:w val="0.9074858244104077"/>
          <c:h val="0.85149489228350217"/>
        </c:manualLayout>
      </c:layout>
      <c:barChart>
        <c:barDir val="col"/>
        <c:grouping val="clustered"/>
        <c:varyColors val="0"/>
        <c:ser>
          <c:idx val="1"/>
          <c:order val="1"/>
          <c:tx>
            <c:strRef>
              <c:f>Úspešnosť!$U$18</c:f>
              <c:strCache>
                <c:ptCount val="1"/>
                <c:pt idx="0">
                  <c:v>Success rate (participations)</c:v>
                </c:pt>
              </c:strCache>
            </c:strRef>
          </c:tx>
          <c:spPr>
            <a:solidFill>
              <a:srgbClr val="44546A"/>
            </a:solidFill>
            <a:ln>
              <a:noFill/>
            </a:ln>
            <a:effectLst/>
          </c:spPr>
          <c:invertIfNegative val="0"/>
          <c:dPt>
            <c:idx val="0"/>
            <c:invertIfNegative val="0"/>
            <c:bubble3D val="0"/>
            <c:spPr>
              <a:solidFill>
                <a:srgbClr val="5B9BD5"/>
              </a:solidFill>
              <a:ln>
                <a:noFill/>
              </a:ln>
              <a:effectLst/>
            </c:spPr>
            <c:extLst>
              <c:ext xmlns:c16="http://schemas.microsoft.com/office/drawing/2014/chart" uri="{C3380CC4-5D6E-409C-BE32-E72D297353CC}">
                <c16:uniqueId val="{00000001-CA10-4A8E-9B48-58FD60452DD8}"/>
              </c:ext>
            </c:extLst>
          </c:dPt>
          <c:dPt>
            <c:idx val="2"/>
            <c:invertIfNegative val="0"/>
            <c:bubble3D val="0"/>
            <c:spPr>
              <a:solidFill>
                <a:srgbClr val="5B9BD5"/>
              </a:solidFill>
              <a:ln>
                <a:noFill/>
              </a:ln>
              <a:effectLst/>
            </c:spPr>
            <c:extLst>
              <c:ext xmlns:c16="http://schemas.microsoft.com/office/drawing/2014/chart" uri="{C3380CC4-5D6E-409C-BE32-E72D297353CC}">
                <c16:uniqueId val="{00000003-CA10-4A8E-9B48-58FD60452DD8}"/>
              </c:ext>
            </c:extLst>
          </c:dPt>
          <c:dPt>
            <c:idx val="5"/>
            <c:invertIfNegative val="0"/>
            <c:bubble3D val="0"/>
            <c:spPr>
              <a:solidFill>
                <a:srgbClr val="ED7D31"/>
              </a:solidFill>
              <a:ln>
                <a:noFill/>
              </a:ln>
              <a:effectLst/>
            </c:spPr>
            <c:extLst>
              <c:ext xmlns:c16="http://schemas.microsoft.com/office/drawing/2014/chart" uri="{C3380CC4-5D6E-409C-BE32-E72D297353CC}">
                <c16:uniqueId val="{00000005-CA10-4A8E-9B48-58FD60452DD8}"/>
              </c:ext>
            </c:extLst>
          </c:dPt>
          <c:dPt>
            <c:idx val="6"/>
            <c:invertIfNegative val="0"/>
            <c:bubble3D val="0"/>
            <c:spPr>
              <a:solidFill>
                <a:srgbClr val="5B9BD5"/>
              </a:solidFill>
              <a:ln>
                <a:noFill/>
              </a:ln>
              <a:effectLst/>
            </c:spPr>
            <c:extLst>
              <c:ext xmlns:c16="http://schemas.microsoft.com/office/drawing/2014/chart" uri="{C3380CC4-5D6E-409C-BE32-E72D297353CC}">
                <c16:uniqueId val="{00000007-CA10-4A8E-9B48-58FD60452DD8}"/>
              </c:ext>
            </c:extLst>
          </c:dPt>
          <c:dPt>
            <c:idx val="10"/>
            <c:invertIfNegative val="0"/>
            <c:bubble3D val="0"/>
            <c:spPr>
              <a:solidFill>
                <a:srgbClr val="5B9BD5"/>
              </a:solidFill>
              <a:ln>
                <a:noFill/>
              </a:ln>
              <a:effectLst/>
            </c:spPr>
            <c:extLst>
              <c:ext xmlns:c16="http://schemas.microsoft.com/office/drawing/2014/chart" uri="{C3380CC4-5D6E-409C-BE32-E72D297353CC}">
                <c16:uniqueId val="{00000009-CA10-4A8E-9B48-58FD60452DD8}"/>
              </c:ext>
            </c:extLst>
          </c:dPt>
          <c:dPt>
            <c:idx val="12"/>
            <c:invertIfNegative val="0"/>
            <c:bubble3D val="0"/>
            <c:spPr>
              <a:solidFill>
                <a:srgbClr val="ED7D31"/>
              </a:solidFill>
              <a:ln>
                <a:noFill/>
              </a:ln>
              <a:effectLst/>
            </c:spPr>
            <c:extLst>
              <c:ext xmlns:c16="http://schemas.microsoft.com/office/drawing/2014/chart" uri="{C3380CC4-5D6E-409C-BE32-E72D297353CC}">
                <c16:uniqueId val="{0000000B-CA10-4A8E-9B48-58FD60452DD8}"/>
              </c:ext>
            </c:extLst>
          </c:dPt>
          <c:dPt>
            <c:idx val="15"/>
            <c:invertIfNegative val="0"/>
            <c:bubble3D val="0"/>
            <c:spPr>
              <a:solidFill>
                <a:srgbClr val="ED7D31"/>
              </a:solidFill>
              <a:ln>
                <a:noFill/>
              </a:ln>
              <a:effectLst/>
            </c:spPr>
            <c:extLst>
              <c:ext xmlns:c16="http://schemas.microsoft.com/office/drawing/2014/chart" uri="{C3380CC4-5D6E-409C-BE32-E72D297353CC}">
                <c16:uniqueId val="{0000000D-CA10-4A8E-9B48-58FD60452DD8}"/>
              </c:ext>
            </c:extLst>
          </c:dPt>
          <c:dPt>
            <c:idx val="16"/>
            <c:invertIfNegative val="0"/>
            <c:bubble3D val="0"/>
            <c:spPr>
              <a:solidFill>
                <a:srgbClr val="ED7D31"/>
              </a:solidFill>
              <a:ln>
                <a:noFill/>
              </a:ln>
              <a:effectLst/>
            </c:spPr>
            <c:extLst>
              <c:ext xmlns:c16="http://schemas.microsoft.com/office/drawing/2014/chart" uri="{C3380CC4-5D6E-409C-BE32-E72D297353CC}">
                <c16:uniqueId val="{0000000F-CA10-4A8E-9B48-58FD60452DD8}"/>
              </c:ext>
            </c:extLst>
          </c:dPt>
          <c:dPt>
            <c:idx val="17"/>
            <c:invertIfNegative val="0"/>
            <c:bubble3D val="0"/>
            <c:spPr>
              <a:solidFill>
                <a:srgbClr val="ED7D31"/>
              </a:solidFill>
              <a:ln>
                <a:noFill/>
              </a:ln>
              <a:effectLst/>
            </c:spPr>
            <c:extLst>
              <c:ext xmlns:c16="http://schemas.microsoft.com/office/drawing/2014/chart" uri="{C3380CC4-5D6E-409C-BE32-E72D297353CC}">
                <c16:uniqueId val="{00000011-CA10-4A8E-9B48-58FD60452DD8}"/>
              </c:ext>
            </c:extLst>
          </c:dPt>
          <c:dPt>
            <c:idx val="18"/>
            <c:invertIfNegative val="0"/>
            <c:bubble3D val="0"/>
            <c:spPr>
              <a:solidFill>
                <a:srgbClr val="5B9BD5"/>
              </a:solidFill>
              <a:ln>
                <a:noFill/>
              </a:ln>
              <a:effectLst/>
            </c:spPr>
            <c:extLst>
              <c:ext xmlns:c16="http://schemas.microsoft.com/office/drawing/2014/chart" uri="{C3380CC4-5D6E-409C-BE32-E72D297353CC}">
                <c16:uniqueId val="{00000013-CA10-4A8E-9B48-58FD60452DD8}"/>
              </c:ext>
            </c:extLst>
          </c:dPt>
          <c:dPt>
            <c:idx val="19"/>
            <c:invertIfNegative val="0"/>
            <c:bubble3D val="0"/>
            <c:spPr>
              <a:solidFill>
                <a:srgbClr val="ED7D31"/>
              </a:solidFill>
              <a:ln>
                <a:noFill/>
              </a:ln>
              <a:effectLst/>
            </c:spPr>
            <c:extLst>
              <c:ext xmlns:c16="http://schemas.microsoft.com/office/drawing/2014/chart" uri="{C3380CC4-5D6E-409C-BE32-E72D297353CC}">
                <c16:uniqueId val="{00000015-CA10-4A8E-9B48-58FD60452DD8}"/>
              </c:ext>
            </c:extLst>
          </c:dPt>
          <c:cat>
            <c:strRef>
              <c:f>Úspešnosť!$S$19:$S$38</c:f>
              <c:strCache>
                <c:ptCount val="20"/>
                <c:pt idx="0">
                  <c:v>ME</c:v>
                </c:pt>
                <c:pt idx="1">
                  <c:v>AT</c:v>
                </c:pt>
                <c:pt idx="2">
                  <c:v>BA</c:v>
                </c:pt>
                <c:pt idx="3">
                  <c:v>DE</c:v>
                </c:pt>
                <c:pt idx="4">
                  <c:v>CZ</c:v>
                </c:pt>
                <c:pt idx="5">
                  <c:v>TN</c:v>
                </c:pt>
                <c:pt idx="6">
                  <c:v>MD</c:v>
                </c:pt>
                <c:pt idx="7">
                  <c:v>HR</c:v>
                </c:pt>
                <c:pt idx="8">
                  <c:v>SK</c:v>
                </c:pt>
                <c:pt idx="9">
                  <c:v>RO</c:v>
                </c:pt>
                <c:pt idx="10">
                  <c:v>RS</c:v>
                </c:pt>
                <c:pt idx="11">
                  <c:v>HU</c:v>
                </c:pt>
                <c:pt idx="12">
                  <c:v>AM</c:v>
                </c:pt>
                <c:pt idx="13">
                  <c:v>BG</c:v>
                </c:pt>
                <c:pt idx="14">
                  <c:v>SI</c:v>
                </c:pt>
                <c:pt idx="15">
                  <c:v>GE</c:v>
                </c:pt>
                <c:pt idx="16">
                  <c:v>TR </c:v>
                </c:pt>
                <c:pt idx="17">
                  <c:v>MK</c:v>
                </c:pt>
                <c:pt idx="18">
                  <c:v>UA</c:v>
                </c:pt>
                <c:pt idx="19">
                  <c:v>AL</c:v>
                </c:pt>
              </c:strCache>
            </c:strRef>
          </c:cat>
          <c:val>
            <c:numRef>
              <c:f>Úspešnosť!$U$19:$U$38</c:f>
              <c:numCache>
                <c:formatCode>0.00%</c:formatCode>
                <c:ptCount val="20"/>
                <c:pt idx="0">
                  <c:v>0.18085106382978725</c:v>
                </c:pt>
                <c:pt idx="1">
                  <c:v>0.18058175755714473</c:v>
                </c:pt>
                <c:pt idx="2">
                  <c:v>0.17524115755627009</c:v>
                </c:pt>
                <c:pt idx="3">
                  <c:v>0.1732083815087527</c:v>
                </c:pt>
                <c:pt idx="4">
                  <c:v>0.1588347863066128</c:v>
                </c:pt>
                <c:pt idx="5">
                  <c:v>0.15836298932384341</c:v>
                </c:pt>
                <c:pt idx="6">
                  <c:v>0.15555555555555556</c:v>
                </c:pt>
                <c:pt idx="7">
                  <c:v>0.13978494623655913</c:v>
                </c:pt>
                <c:pt idx="8">
                  <c:v>0.13784523513311769</c:v>
                </c:pt>
                <c:pt idx="9">
                  <c:v>0.1372188581314879</c:v>
                </c:pt>
                <c:pt idx="10">
                  <c:v>0.13159355913381454</c:v>
                </c:pt>
                <c:pt idx="11">
                  <c:v>0.13090834360871353</c:v>
                </c:pt>
                <c:pt idx="12">
                  <c:v>0.12949640287769784</c:v>
                </c:pt>
                <c:pt idx="13">
                  <c:v>0.1277027027027027</c:v>
                </c:pt>
                <c:pt idx="14">
                  <c:v>0.12221041445270989</c:v>
                </c:pt>
                <c:pt idx="15">
                  <c:v>0.11738148984198646</c:v>
                </c:pt>
                <c:pt idx="16">
                  <c:v>0.11152669160149609</c:v>
                </c:pt>
                <c:pt idx="17">
                  <c:v>0.11013767209011265</c:v>
                </c:pt>
                <c:pt idx="18">
                  <c:v>9.8750975800156127E-2</c:v>
                </c:pt>
                <c:pt idx="19">
                  <c:v>8.5594989561586635E-2</c:v>
                </c:pt>
              </c:numCache>
            </c:numRef>
          </c:val>
          <c:extLst>
            <c:ext xmlns:c16="http://schemas.microsoft.com/office/drawing/2014/chart" uri="{C3380CC4-5D6E-409C-BE32-E72D297353CC}">
              <c16:uniqueId val="{00000016-CA10-4A8E-9B48-58FD60452DD8}"/>
            </c:ext>
          </c:extLst>
        </c:ser>
        <c:dLbls>
          <c:showLegendKey val="0"/>
          <c:showVal val="0"/>
          <c:showCatName val="0"/>
          <c:showSerName val="0"/>
          <c:showPercent val="0"/>
          <c:showBubbleSize val="0"/>
        </c:dLbls>
        <c:gapWidth val="150"/>
        <c:axId val="591348736"/>
        <c:axId val="584950336"/>
      </c:barChart>
      <c:lineChart>
        <c:grouping val="standard"/>
        <c:varyColors val="0"/>
        <c:ser>
          <c:idx val="0"/>
          <c:order val="0"/>
          <c:tx>
            <c:strRef>
              <c:f>Úspešnosť!$T$18</c:f>
              <c:strCache>
                <c:ptCount val="1"/>
                <c:pt idx="0">
                  <c:v>Success rate (EC contribution)</c:v>
                </c:pt>
              </c:strCache>
            </c:strRef>
          </c:tx>
          <c:spPr>
            <a:ln w="25400" cap="rnd">
              <a:noFill/>
              <a:round/>
            </a:ln>
            <a:effectLst/>
          </c:spPr>
          <c:marker>
            <c:symbol val="triangle"/>
            <c:size val="12"/>
            <c:spPr>
              <a:solidFill>
                <a:srgbClr val="DBC716"/>
              </a:solidFill>
              <a:ln w="9525">
                <a:noFill/>
              </a:ln>
              <a:effectLst/>
            </c:spPr>
          </c:marker>
          <c:cat>
            <c:strRef>
              <c:f>Úspešnosť!$S$19:$S$38</c:f>
              <c:strCache>
                <c:ptCount val="20"/>
                <c:pt idx="0">
                  <c:v>ME</c:v>
                </c:pt>
                <c:pt idx="1">
                  <c:v>AT</c:v>
                </c:pt>
                <c:pt idx="2">
                  <c:v>BA</c:v>
                </c:pt>
                <c:pt idx="3">
                  <c:v>DE</c:v>
                </c:pt>
                <c:pt idx="4">
                  <c:v>CZ</c:v>
                </c:pt>
                <c:pt idx="5">
                  <c:v>TN</c:v>
                </c:pt>
                <c:pt idx="6">
                  <c:v>MD</c:v>
                </c:pt>
                <c:pt idx="7">
                  <c:v>HR</c:v>
                </c:pt>
                <c:pt idx="8">
                  <c:v>SK</c:v>
                </c:pt>
                <c:pt idx="9">
                  <c:v>RO</c:v>
                </c:pt>
                <c:pt idx="10">
                  <c:v>RS</c:v>
                </c:pt>
                <c:pt idx="11">
                  <c:v>HU</c:v>
                </c:pt>
                <c:pt idx="12">
                  <c:v>AM</c:v>
                </c:pt>
                <c:pt idx="13">
                  <c:v>BG</c:v>
                </c:pt>
                <c:pt idx="14">
                  <c:v>SI</c:v>
                </c:pt>
                <c:pt idx="15">
                  <c:v>GE</c:v>
                </c:pt>
                <c:pt idx="16">
                  <c:v>TR </c:v>
                </c:pt>
                <c:pt idx="17">
                  <c:v>MK</c:v>
                </c:pt>
                <c:pt idx="18">
                  <c:v>UA</c:v>
                </c:pt>
                <c:pt idx="19">
                  <c:v>AL</c:v>
                </c:pt>
              </c:strCache>
            </c:strRef>
          </c:cat>
          <c:val>
            <c:numRef>
              <c:f>Úspešnosť!$T$19:$T$38</c:f>
              <c:numCache>
                <c:formatCode>0.00%</c:formatCode>
                <c:ptCount val="20"/>
                <c:pt idx="0">
                  <c:v>7.2410290228800703E-2</c:v>
                </c:pt>
                <c:pt idx="1">
                  <c:v>0.15823276617606108</c:v>
                </c:pt>
                <c:pt idx="2">
                  <c:v>6.2322984343903702E-2</c:v>
                </c:pt>
                <c:pt idx="3">
                  <c:v>0.17762941273208235</c:v>
                </c:pt>
                <c:pt idx="4">
                  <c:v>0.12888099068466322</c:v>
                </c:pt>
                <c:pt idx="5">
                  <c:v>0.11523289654142188</c:v>
                </c:pt>
                <c:pt idx="6">
                  <c:v>6.3813631505726012E-2</c:v>
                </c:pt>
                <c:pt idx="7">
                  <c:v>9.6929801704851465E-2</c:v>
                </c:pt>
                <c:pt idx="8">
                  <c:v>7.7933090168927452E-2</c:v>
                </c:pt>
                <c:pt idx="9">
                  <c:v>8.8550011887913005E-2</c:v>
                </c:pt>
                <c:pt idx="10">
                  <c:v>0.12097174713083952</c:v>
                </c:pt>
                <c:pt idx="11">
                  <c:v>8.9274600187960226E-2</c:v>
                </c:pt>
                <c:pt idx="12">
                  <c:v>6.9835869897780858E-2</c:v>
                </c:pt>
                <c:pt idx="13">
                  <c:v>7.5839821877605781E-2</c:v>
                </c:pt>
                <c:pt idx="14">
                  <c:v>9.7382187896795522E-2</c:v>
                </c:pt>
                <c:pt idx="15">
                  <c:v>4.9382718065886053E-2</c:v>
                </c:pt>
                <c:pt idx="16">
                  <c:v>8.1582926195914993E-2</c:v>
                </c:pt>
                <c:pt idx="17">
                  <c:v>6.3901144591045983E-2</c:v>
                </c:pt>
                <c:pt idx="18">
                  <c:v>5.6388518033236343E-2</c:v>
                </c:pt>
                <c:pt idx="19">
                  <c:v>4.943704164844101E-2</c:v>
                </c:pt>
              </c:numCache>
            </c:numRef>
          </c:val>
          <c:smooth val="0"/>
          <c:extLst>
            <c:ext xmlns:c16="http://schemas.microsoft.com/office/drawing/2014/chart" uri="{C3380CC4-5D6E-409C-BE32-E72D297353CC}">
              <c16:uniqueId val="{00000017-CA10-4A8E-9B48-58FD60452DD8}"/>
            </c:ext>
          </c:extLst>
        </c:ser>
        <c:dLbls>
          <c:showLegendKey val="0"/>
          <c:showVal val="0"/>
          <c:showCatName val="0"/>
          <c:showSerName val="0"/>
          <c:showPercent val="0"/>
          <c:showBubbleSize val="0"/>
        </c:dLbls>
        <c:marker val="1"/>
        <c:smooth val="0"/>
        <c:axId val="591348736"/>
        <c:axId val="584950336"/>
      </c:lineChart>
      <c:catAx>
        <c:axId val="591348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84950336"/>
        <c:crosses val="autoZero"/>
        <c:auto val="1"/>
        <c:lblAlgn val="ctr"/>
        <c:lblOffset val="100"/>
        <c:noMultiLvlLbl val="0"/>
      </c:catAx>
      <c:valAx>
        <c:axId val="584950336"/>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crossAx val="591348736"/>
        <c:crosses val="autoZero"/>
        <c:crossBetween val="between"/>
      </c:valAx>
      <c:spPr>
        <a:noFill/>
        <a:ln>
          <a:noFill/>
        </a:ln>
        <a:effectLst/>
      </c:spPr>
    </c:plotArea>
    <c:legend>
      <c:legendPos val="b"/>
      <c:layout>
        <c:manualLayout>
          <c:xMode val="edge"/>
          <c:yMode val="edge"/>
          <c:x val="0.2892229024076462"/>
          <c:y val="4.7074835708658259E-2"/>
          <c:w val="0.65905320862669947"/>
          <c:h val="5.2558767924422344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k-SK"/>
        </a:p>
      </c:txPr>
    </c:legend>
    <c:plotVisOnly val="1"/>
    <c:dispBlanksAs val="gap"/>
    <c:showDLblsOverMax val="0"/>
    <c:extLst/>
  </c:chart>
  <c:spPr>
    <a:solidFill>
      <a:schemeClr val="bg1"/>
    </a:solidFill>
    <a:ln w="9525" cap="flat" cmpd="sng" algn="ctr">
      <a:noFill/>
      <a:round/>
    </a:ln>
    <a:effectLst/>
  </c:spPr>
  <c:txPr>
    <a:bodyPr/>
    <a:lstStyle/>
    <a:p>
      <a:pPr>
        <a:defRPr/>
      </a:pPr>
      <a:endParaRPr lang="sk-SK"/>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tx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sk-SK"/>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'1'!$H$3:$H$17</c:f>
              <c:strCache>
                <c:ptCount val="15"/>
                <c:pt idx="0">
                  <c:v>RS</c:v>
                </c:pt>
                <c:pt idx="1">
                  <c:v>SI</c:v>
                </c:pt>
                <c:pt idx="2">
                  <c:v>BA</c:v>
                </c:pt>
                <c:pt idx="3">
                  <c:v>SK</c:v>
                </c:pt>
                <c:pt idx="4">
                  <c:v>HU</c:v>
                </c:pt>
                <c:pt idx="5">
                  <c:v>RO</c:v>
                </c:pt>
                <c:pt idx="6">
                  <c:v>DE</c:v>
                </c:pt>
                <c:pt idx="7">
                  <c:v>AT</c:v>
                </c:pt>
                <c:pt idx="8">
                  <c:v>HR</c:v>
                </c:pt>
                <c:pt idx="9">
                  <c:v>UK</c:v>
                </c:pt>
                <c:pt idx="10">
                  <c:v>CZ</c:v>
                </c:pt>
                <c:pt idx="11">
                  <c:v>IT</c:v>
                </c:pt>
                <c:pt idx="12">
                  <c:v>SE</c:v>
                </c:pt>
                <c:pt idx="13">
                  <c:v>US</c:v>
                </c:pt>
                <c:pt idx="14">
                  <c:v>YU</c:v>
                </c:pt>
              </c:strCache>
            </c:strRef>
          </c:cat>
          <c:val>
            <c:numRef>
              <c:f>'1'!$I$3:$I$17</c:f>
              <c:numCache>
                <c:formatCode>General</c:formatCode>
                <c:ptCount val="15"/>
                <c:pt idx="0">
                  <c:v>103</c:v>
                </c:pt>
                <c:pt idx="1">
                  <c:v>55</c:v>
                </c:pt>
                <c:pt idx="2">
                  <c:v>30</c:v>
                </c:pt>
                <c:pt idx="3">
                  <c:v>11</c:v>
                </c:pt>
                <c:pt idx="4">
                  <c:v>10</c:v>
                </c:pt>
                <c:pt idx="5">
                  <c:v>10</c:v>
                </c:pt>
                <c:pt idx="6">
                  <c:v>7</c:v>
                </c:pt>
                <c:pt idx="7">
                  <c:v>6</c:v>
                </c:pt>
                <c:pt idx="8">
                  <c:v>3</c:v>
                </c:pt>
                <c:pt idx="9">
                  <c:v>1</c:v>
                </c:pt>
                <c:pt idx="10">
                  <c:v>1</c:v>
                </c:pt>
                <c:pt idx="11">
                  <c:v>1</c:v>
                </c:pt>
                <c:pt idx="12">
                  <c:v>1</c:v>
                </c:pt>
                <c:pt idx="13">
                  <c:v>1</c:v>
                </c:pt>
                <c:pt idx="14">
                  <c:v>1</c:v>
                </c:pt>
              </c:numCache>
            </c:numRef>
          </c:val>
          <c:extLst>
            <c:ext xmlns:c16="http://schemas.microsoft.com/office/drawing/2014/chart" uri="{C3380CC4-5D6E-409C-BE32-E72D297353CC}">
              <c16:uniqueId val="{00000000-09C5-4E0E-9056-13E7C8024957}"/>
            </c:ext>
          </c:extLst>
        </c:ser>
        <c:dLbls>
          <c:showLegendKey val="0"/>
          <c:showVal val="0"/>
          <c:showCatName val="0"/>
          <c:showSerName val="0"/>
          <c:showPercent val="0"/>
          <c:showBubbleSize val="0"/>
        </c:dLbls>
        <c:gapWidth val="219"/>
        <c:overlap val="-27"/>
        <c:axId val="591350272"/>
        <c:axId val="584952640"/>
      </c:barChart>
      <c:catAx>
        <c:axId val="591350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84952640"/>
        <c:crosses val="autoZero"/>
        <c:auto val="1"/>
        <c:lblAlgn val="ctr"/>
        <c:lblOffset val="100"/>
        <c:noMultiLvlLbl val="0"/>
      </c:catAx>
      <c:valAx>
        <c:axId val="584952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13502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sk-SK"/>
        </a:p>
      </c:txPr>
    </c:title>
    <c:autoTitleDeleted val="0"/>
    <c:plotArea>
      <c:layout>
        <c:manualLayout>
          <c:layoutTarget val="inner"/>
          <c:xMode val="edge"/>
          <c:yMode val="edge"/>
          <c:x val="0.12140742605630746"/>
          <c:y val="5.3454866215818873E-2"/>
          <c:w val="0.82567085398779394"/>
          <c:h val="0.82776672910005622"/>
        </c:manualLayout>
      </c:layout>
      <c:barChart>
        <c:barDir val="col"/>
        <c:grouping val="clustered"/>
        <c:varyColors val="0"/>
        <c:ser>
          <c:idx val="0"/>
          <c:order val="0"/>
          <c:tx>
            <c:strRef>
              <c:f>'2'!$H$3</c:f>
              <c:strCache>
                <c:ptCount val="1"/>
              </c:strCache>
            </c:strRef>
          </c:tx>
          <c:spPr>
            <a:solidFill>
              <a:schemeClr val="tx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sk-SK"/>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'2'!$G$4:$G$14</c:f>
              <c:strCache>
                <c:ptCount val="11"/>
                <c:pt idx="0">
                  <c:v>RS</c:v>
                </c:pt>
                <c:pt idx="1">
                  <c:v>SI</c:v>
                </c:pt>
                <c:pt idx="2">
                  <c:v>BA</c:v>
                </c:pt>
                <c:pt idx="3">
                  <c:v>RO</c:v>
                </c:pt>
                <c:pt idx="4">
                  <c:v>SK</c:v>
                </c:pt>
                <c:pt idx="5">
                  <c:v>AT</c:v>
                </c:pt>
                <c:pt idx="6">
                  <c:v>HU</c:v>
                </c:pt>
                <c:pt idx="7">
                  <c:v>DE</c:v>
                </c:pt>
                <c:pt idx="8">
                  <c:v>BAV</c:v>
                </c:pt>
                <c:pt idx="9">
                  <c:v>XK</c:v>
                </c:pt>
                <c:pt idx="10">
                  <c:v>CZ</c:v>
                </c:pt>
              </c:strCache>
            </c:strRef>
          </c:cat>
          <c:val>
            <c:numRef>
              <c:f>'2'!$H$4:$H$14</c:f>
              <c:numCache>
                <c:formatCode>General</c:formatCode>
                <c:ptCount val="11"/>
                <c:pt idx="0">
                  <c:v>111</c:v>
                </c:pt>
                <c:pt idx="1">
                  <c:v>56</c:v>
                </c:pt>
                <c:pt idx="2">
                  <c:v>37</c:v>
                </c:pt>
                <c:pt idx="3">
                  <c:v>12</c:v>
                </c:pt>
                <c:pt idx="4">
                  <c:v>10</c:v>
                </c:pt>
                <c:pt idx="5">
                  <c:v>9</c:v>
                </c:pt>
                <c:pt idx="6">
                  <c:v>7</c:v>
                </c:pt>
                <c:pt idx="7">
                  <c:v>4</c:v>
                </c:pt>
                <c:pt idx="8">
                  <c:v>3</c:v>
                </c:pt>
                <c:pt idx="9">
                  <c:v>2</c:v>
                </c:pt>
                <c:pt idx="10">
                  <c:v>1</c:v>
                </c:pt>
              </c:numCache>
            </c:numRef>
          </c:val>
          <c:extLst>
            <c:ext xmlns:c16="http://schemas.microsoft.com/office/drawing/2014/chart" uri="{C3380CC4-5D6E-409C-BE32-E72D297353CC}">
              <c16:uniqueId val="{00000000-26A2-47F6-8852-6E8769E22E8F}"/>
            </c:ext>
          </c:extLst>
        </c:ser>
        <c:dLbls>
          <c:showLegendKey val="0"/>
          <c:showVal val="0"/>
          <c:showCatName val="0"/>
          <c:showSerName val="0"/>
          <c:showPercent val="0"/>
          <c:showBubbleSize val="0"/>
        </c:dLbls>
        <c:gapWidth val="219"/>
        <c:overlap val="-27"/>
        <c:axId val="592707584"/>
        <c:axId val="584954368"/>
      </c:barChart>
      <c:catAx>
        <c:axId val="592707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84954368"/>
        <c:crosses val="autoZero"/>
        <c:auto val="1"/>
        <c:lblAlgn val="ctr"/>
        <c:lblOffset val="100"/>
        <c:noMultiLvlLbl val="0"/>
      </c:catAx>
      <c:valAx>
        <c:axId val="584954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k-SK"/>
          </a:p>
        </c:txPr>
        <c:crossAx val="5927075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sk-SK"/>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1"/>
            <a:ext cx="2946400" cy="496888"/>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3849688" y="1"/>
            <a:ext cx="2946400" cy="496888"/>
          </a:xfrm>
          <a:prstGeom prst="rect">
            <a:avLst/>
          </a:prstGeom>
        </p:spPr>
        <p:txBody>
          <a:bodyPr vert="horz" lIns="91440" tIns="45720" rIns="91440" bIns="45720" rtlCol="0"/>
          <a:lstStyle>
            <a:lvl1pPr algn="r">
              <a:defRPr sz="1200"/>
            </a:lvl1pPr>
          </a:lstStyle>
          <a:p>
            <a:fld id="{EBC1F5DB-BA02-4043-BC68-8D9F0EE20FE7}" type="datetimeFigureOut">
              <a:rPr lang="sk-SK" smtClean="0"/>
              <a:pPr/>
              <a:t>7. 6. 2021</a:t>
            </a:fld>
            <a:endParaRPr lang="sk-SK"/>
          </a:p>
        </p:txBody>
      </p:sp>
      <p:sp>
        <p:nvSpPr>
          <p:cNvPr id="4" name="Zástupný symbol obrazu snímky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679450" y="4716464"/>
            <a:ext cx="5438775" cy="4467225"/>
          </a:xfrm>
          <a:prstGeom prst="rect">
            <a:avLst/>
          </a:prstGeom>
        </p:spPr>
        <p:txBody>
          <a:bodyPr vert="horz" lIns="91440" tIns="45720" rIns="91440" bIns="45720" rtlCol="0"/>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symbol päty 5"/>
          <p:cNvSpPr>
            <a:spLocks noGrp="1"/>
          </p:cNvSpPr>
          <p:nvPr>
            <p:ph type="ftr" sz="quarter" idx="4"/>
          </p:nvPr>
        </p:nvSpPr>
        <p:spPr>
          <a:xfrm>
            <a:off x="0" y="9429751"/>
            <a:ext cx="2946400" cy="496888"/>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849688" y="9429751"/>
            <a:ext cx="2946400" cy="496888"/>
          </a:xfrm>
          <a:prstGeom prst="rect">
            <a:avLst/>
          </a:prstGeom>
        </p:spPr>
        <p:txBody>
          <a:bodyPr vert="horz" lIns="91440" tIns="45720" rIns="91440" bIns="45720" rtlCol="0" anchor="b"/>
          <a:lstStyle>
            <a:lvl1pPr algn="r">
              <a:defRPr sz="1200"/>
            </a:lvl1pPr>
          </a:lstStyle>
          <a:p>
            <a:fld id="{F9294DF6-8F0A-4945-9FAD-DA13C9F02C05}" type="slidenum">
              <a:rPr lang="sk-SK" smtClean="0"/>
              <a:pPr/>
              <a:t>‹#›</a:t>
            </a:fld>
            <a:endParaRPr lang="sk-SK"/>
          </a:p>
        </p:txBody>
      </p:sp>
    </p:spTree>
    <p:extLst>
      <p:ext uri="{BB962C8B-B14F-4D97-AF65-F5344CB8AC3E}">
        <p14:creationId xmlns:p14="http://schemas.microsoft.com/office/powerpoint/2010/main" val="3264501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F9294DF6-8F0A-4945-9FAD-DA13C9F02C05}" type="slidenum">
              <a:rPr lang="sk-SK" smtClean="0"/>
              <a:pPr/>
              <a:t>1</a:t>
            </a:fld>
            <a:endParaRPr lang="sk-SK"/>
          </a:p>
        </p:txBody>
      </p:sp>
    </p:spTree>
    <p:extLst>
      <p:ext uri="{BB962C8B-B14F-4D97-AF65-F5344CB8AC3E}">
        <p14:creationId xmlns:p14="http://schemas.microsoft.com/office/powerpoint/2010/main" val="1039607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sp>
        <p:nvSpPr>
          <p:cNvPr id="8" name="Nadpis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sk-SK"/>
              <a:t>Upravte štýly predlohy textu</a:t>
            </a:r>
            <a:endParaRPr kumimoji="0" lang="en-US"/>
          </a:p>
        </p:txBody>
      </p:sp>
      <p:sp>
        <p:nvSpPr>
          <p:cNvPr id="9" name="Podnadpis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k-SK"/>
              <a:t>Upravte štýl predlohy podnadpisov</a:t>
            </a:r>
            <a:endParaRPr kumimoji="0" lang="en-US"/>
          </a:p>
        </p:txBody>
      </p:sp>
      <p:sp>
        <p:nvSpPr>
          <p:cNvPr id="28" name="Zástupný symbol dátumu 27"/>
          <p:cNvSpPr>
            <a:spLocks noGrp="1"/>
          </p:cNvSpPr>
          <p:nvPr>
            <p:ph type="dt" sz="half" idx="10"/>
          </p:nvPr>
        </p:nvSpPr>
        <p:spPr>
          <a:xfrm>
            <a:off x="6400800" y="6355080"/>
            <a:ext cx="2286000" cy="365760"/>
          </a:xfrm>
        </p:spPr>
        <p:txBody>
          <a:bodyPr/>
          <a:lstStyle>
            <a:lvl1pPr>
              <a:defRPr sz="1400"/>
            </a:lvl1pPr>
          </a:lstStyle>
          <a:p>
            <a:fld id="{5AD05D6C-BA16-483B-AA09-B15AFEC58FFE}" type="datetimeFigureOut">
              <a:rPr lang="sk-SK" smtClean="0"/>
              <a:pPr/>
              <a:t>7. 6. 2021</a:t>
            </a:fld>
            <a:endParaRPr lang="sk-SK"/>
          </a:p>
        </p:txBody>
      </p:sp>
      <p:sp>
        <p:nvSpPr>
          <p:cNvPr id="17" name="Zástupný symbol päty 16"/>
          <p:cNvSpPr>
            <a:spLocks noGrp="1"/>
          </p:cNvSpPr>
          <p:nvPr>
            <p:ph type="ftr" sz="quarter" idx="11"/>
          </p:nvPr>
        </p:nvSpPr>
        <p:spPr>
          <a:xfrm>
            <a:off x="2898648" y="6355080"/>
            <a:ext cx="3474720" cy="365760"/>
          </a:xfrm>
        </p:spPr>
        <p:txBody>
          <a:bodyPr/>
          <a:lstStyle/>
          <a:p>
            <a:endParaRPr lang="sk-SK"/>
          </a:p>
        </p:txBody>
      </p:sp>
      <p:sp>
        <p:nvSpPr>
          <p:cNvPr id="29" name="Zástupný symbol čísla snímky 28"/>
          <p:cNvSpPr>
            <a:spLocks noGrp="1"/>
          </p:cNvSpPr>
          <p:nvPr>
            <p:ph type="sldNum" sz="quarter" idx="12"/>
          </p:nvPr>
        </p:nvSpPr>
        <p:spPr>
          <a:xfrm>
            <a:off x="1216152" y="6355080"/>
            <a:ext cx="1219200" cy="365760"/>
          </a:xfrm>
        </p:spPr>
        <p:txBody>
          <a:bodyPr/>
          <a:lstStyle/>
          <a:p>
            <a:fld id="{D9FDE7F8-ABDB-4CB5-9BD8-0C49992C2C58}" type="slidenum">
              <a:rPr lang="sk-SK" smtClean="0"/>
              <a:pPr/>
              <a:t>‹#›</a:t>
            </a:fld>
            <a:endParaRPr lang="sk-SK"/>
          </a:p>
        </p:txBody>
      </p:sp>
      <p:sp>
        <p:nvSpPr>
          <p:cNvPr id="21" name="Obdĺžni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Obdĺžni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Obdĺžni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Obdĺžni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a:t>Upravte štýly predlohy textu</a:t>
            </a:r>
            <a:endParaRPr kumimoji="0" lang="en-US"/>
          </a:p>
        </p:txBody>
      </p:sp>
      <p:sp>
        <p:nvSpPr>
          <p:cNvPr id="3" name="Zástupný symbol zvislého textu 2"/>
          <p:cNvSpPr>
            <a:spLocks noGrp="1"/>
          </p:cNvSpPr>
          <p:nvPr>
            <p:ph type="body" orient="vert" idx="1"/>
          </p:nvPr>
        </p:nvSpPr>
        <p:spPr/>
        <p:txBody>
          <a:bodyPr vert="eaVert"/>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4" name="Zástupný symbol dátumu 3"/>
          <p:cNvSpPr>
            <a:spLocks noGrp="1"/>
          </p:cNvSpPr>
          <p:nvPr>
            <p:ph type="dt" sz="half" idx="10"/>
          </p:nvPr>
        </p:nvSpPr>
        <p:spPr/>
        <p:txBody>
          <a:bodyPr/>
          <a:lstStyle/>
          <a:p>
            <a:fld id="{5AD05D6C-BA16-483B-AA09-B15AFEC58FFE}" type="datetimeFigureOut">
              <a:rPr lang="sk-SK" smtClean="0"/>
              <a:pPr/>
              <a:t>7. 6. 2021</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D9FDE7F8-ABDB-4CB5-9BD8-0C49992C2C58}"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kumimoji="0" lang="sk-SK"/>
              <a:t>Upravte štýly predlohy textu</a:t>
            </a:r>
            <a:endParaRPr kumimoji="0" lang="en-US"/>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4" name="Zástupný symbol dátumu 3"/>
          <p:cNvSpPr>
            <a:spLocks noGrp="1"/>
          </p:cNvSpPr>
          <p:nvPr>
            <p:ph type="dt" sz="half" idx="10"/>
          </p:nvPr>
        </p:nvSpPr>
        <p:spPr/>
        <p:txBody>
          <a:bodyPr/>
          <a:lstStyle/>
          <a:p>
            <a:fld id="{5AD05D6C-BA16-483B-AA09-B15AFEC58FFE}" type="datetimeFigureOut">
              <a:rPr lang="sk-SK" smtClean="0"/>
              <a:pPr/>
              <a:t>7. 6. 2021</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D9FDE7F8-ABDB-4CB5-9BD8-0C49992C2C58}" type="slidenum">
              <a:rPr lang="sk-SK" smtClean="0"/>
              <a:pPr/>
              <a:t>‹#›</a:t>
            </a:fld>
            <a:endParaRPr lang="sk-SK"/>
          </a:p>
        </p:txBody>
      </p:sp>
      <p:sp>
        <p:nvSpPr>
          <p:cNvPr id="7" name="Rovná spojnica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Rovnoramenný trojuholní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ovná spojnica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a:t>Upravte štýly predlohy textu</a:t>
            </a:r>
            <a:endParaRPr kumimoji="0" lang="en-US"/>
          </a:p>
        </p:txBody>
      </p:sp>
      <p:sp>
        <p:nvSpPr>
          <p:cNvPr id="4" name="Zástupný symbol dátumu 3"/>
          <p:cNvSpPr>
            <a:spLocks noGrp="1"/>
          </p:cNvSpPr>
          <p:nvPr>
            <p:ph type="dt" sz="half" idx="10"/>
          </p:nvPr>
        </p:nvSpPr>
        <p:spPr/>
        <p:txBody>
          <a:bodyPr/>
          <a:lstStyle/>
          <a:p>
            <a:fld id="{5AD05D6C-BA16-483B-AA09-B15AFEC58FFE}" type="datetimeFigureOut">
              <a:rPr lang="sk-SK" smtClean="0"/>
              <a:pPr/>
              <a:t>7. 6. 2021</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D9FDE7F8-ABDB-4CB5-9BD8-0C49992C2C58}" type="slidenum">
              <a:rPr lang="sk-SK" smtClean="0"/>
              <a:pPr/>
              <a:t>‹#›</a:t>
            </a:fld>
            <a:endParaRPr lang="sk-SK"/>
          </a:p>
        </p:txBody>
      </p:sp>
      <p:sp>
        <p:nvSpPr>
          <p:cNvPr id="8" name="Zástupný symbol obsahu 7"/>
          <p:cNvSpPr>
            <a:spLocks noGrp="1"/>
          </p:cNvSpPr>
          <p:nvPr>
            <p:ph sz="quarter" idx="1"/>
          </p:nvPr>
        </p:nvSpPr>
        <p:spPr>
          <a:xfrm>
            <a:off x="457200" y="1219200"/>
            <a:ext cx="8229600" cy="493776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sk-SK"/>
              <a:t>Upravte štýly predlohy textu</a:t>
            </a:r>
            <a:endParaRPr kumimoji="0" lang="en-US"/>
          </a:p>
        </p:txBody>
      </p:sp>
      <p:sp>
        <p:nvSpPr>
          <p:cNvPr id="3" name="Zástupný symbol textu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k-SK"/>
              <a:t>Upravte štýl predlohy textu.</a:t>
            </a:r>
          </a:p>
        </p:txBody>
      </p:sp>
      <p:sp>
        <p:nvSpPr>
          <p:cNvPr id="4" name="Zástupný symbol dátumu 3"/>
          <p:cNvSpPr>
            <a:spLocks noGrp="1"/>
          </p:cNvSpPr>
          <p:nvPr>
            <p:ph type="dt" sz="half" idx="10"/>
          </p:nvPr>
        </p:nvSpPr>
        <p:spPr>
          <a:xfrm>
            <a:off x="6400800" y="6355080"/>
            <a:ext cx="2286000" cy="365760"/>
          </a:xfrm>
        </p:spPr>
        <p:txBody>
          <a:bodyPr/>
          <a:lstStyle/>
          <a:p>
            <a:fld id="{5AD05D6C-BA16-483B-AA09-B15AFEC58FFE}" type="datetimeFigureOut">
              <a:rPr lang="sk-SK" smtClean="0"/>
              <a:pPr/>
              <a:t>7. 6. 2021</a:t>
            </a:fld>
            <a:endParaRPr lang="sk-SK"/>
          </a:p>
        </p:txBody>
      </p:sp>
      <p:sp>
        <p:nvSpPr>
          <p:cNvPr id="5" name="Zástupný symbol päty 4"/>
          <p:cNvSpPr>
            <a:spLocks noGrp="1"/>
          </p:cNvSpPr>
          <p:nvPr>
            <p:ph type="ftr" sz="quarter" idx="11"/>
          </p:nvPr>
        </p:nvSpPr>
        <p:spPr>
          <a:xfrm>
            <a:off x="2898648" y="6355080"/>
            <a:ext cx="3474720" cy="365760"/>
          </a:xfrm>
        </p:spPr>
        <p:txBody>
          <a:bodyPr/>
          <a:lstStyle/>
          <a:p>
            <a:endParaRPr lang="sk-SK"/>
          </a:p>
        </p:txBody>
      </p:sp>
      <p:sp>
        <p:nvSpPr>
          <p:cNvPr id="6" name="Zástupný symbol čísla snímky 5"/>
          <p:cNvSpPr>
            <a:spLocks noGrp="1"/>
          </p:cNvSpPr>
          <p:nvPr>
            <p:ph type="sldNum" sz="quarter" idx="12"/>
          </p:nvPr>
        </p:nvSpPr>
        <p:spPr>
          <a:xfrm>
            <a:off x="1069848" y="6355080"/>
            <a:ext cx="1520952" cy="365760"/>
          </a:xfrm>
        </p:spPr>
        <p:txBody>
          <a:bodyPr/>
          <a:lstStyle/>
          <a:p>
            <a:fld id="{D9FDE7F8-ABDB-4CB5-9BD8-0C49992C2C58}" type="slidenum">
              <a:rPr lang="sk-SK" smtClean="0"/>
              <a:pPr/>
              <a:t>‹#›</a:t>
            </a:fld>
            <a:endParaRPr lang="sk-SK"/>
          </a:p>
        </p:txBody>
      </p:sp>
      <p:sp>
        <p:nvSpPr>
          <p:cNvPr id="7" name="Obdĺžni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bdĺžni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228600"/>
            <a:ext cx="8229600" cy="914400"/>
          </a:xfrm>
        </p:spPr>
        <p:txBody>
          <a:bodyPr/>
          <a:lstStyle/>
          <a:p>
            <a:r>
              <a:rPr kumimoji="0" lang="sk-SK"/>
              <a:t>Upravte štýly predlohy textu</a:t>
            </a:r>
            <a:endParaRPr kumimoji="0" lang="en-US"/>
          </a:p>
        </p:txBody>
      </p:sp>
      <p:sp>
        <p:nvSpPr>
          <p:cNvPr id="5" name="Zástupný symbol dátumu 4"/>
          <p:cNvSpPr>
            <a:spLocks noGrp="1"/>
          </p:cNvSpPr>
          <p:nvPr>
            <p:ph type="dt" sz="half" idx="10"/>
          </p:nvPr>
        </p:nvSpPr>
        <p:spPr/>
        <p:txBody>
          <a:bodyPr/>
          <a:lstStyle/>
          <a:p>
            <a:fld id="{5AD05D6C-BA16-483B-AA09-B15AFEC58FFE}" type="datetimeFigureOut">
              <a:rPr lang="sk-SK" smtClean="0"/>
              <a:pPr/>
              <a:t>7. 6. 2021</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D9FDE7F8-ABDB-4CB5-9BD8-0C49992C2C58}" type="slidenum">
              <a:rPr lang="sk-SK" smtClean="0"/>
              <a:pPr/>
              <a:t>‹#›</a:t>
            </a:fld>
            <a:endParaRPr lang="sk-SK"/>
          </a:p>
        </p:txBody>
      </p:sp>
      <p:sp>
        <p:nvSpPr>
          <p:cNvPr id="9" name="Zástupný symbol obsahu 8"/>
          <p:cNvSpPr>
            <a:spLocks noGrp="1"/>
          </p:cNvSpPr>
          <p:nvPr>
            <p:ph sz="quarter" idx="1"/>
          </p:nvPr>
        </p:nvSpPr>
        <p:spPr>
          <a:xfrm>
            <a:off x="457200" y="1219200"/>
            <a:ext cx="4041648" cy="493776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11" name="Zástupný symbol obsahu 10"/>
          <p:cNvSpPr>
            <a:spLocks noGrp="1"/>
          </p:cNvSpPr>
          <p:nvPr>
            <p:ph sz="quarter" idx="2"/>
          </p:nvPr>
        </p:nvSpPr>
        <p:spPr>
          <a:xfrm>
            <a:off x="4632198" y="1216152"/>
            <a:ext cx="4041648" cy="493776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28600"/>
            <a:ext cx="8229600" cy="914400"/>
          </a:xfrm>
        </p:spPr>
        <p:txBody>
          <a:bodyPr anchor="ctr"/>
          <a:lstStyle>
            <a:lvl1pPr>
              <a:defRPr/>
            </a:lvl1pPr>
          </a:lstStyle>
          <a:p>
            <a:r>
              <a:rPr kumimoji="0" lang="sk-SK"/>
              <a:t>Upravte štýly predlohy textu</a:t>
            </a:r>
            <a:endParaRPr kumimoji="0" lang="en-US"/>
          </a:p>
        </p:txBody>
      </p:sp>
      <p:sp>
        <p:nvSpPr>
          <p:cNvPr id="3" name="Zástupný symbol textu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sk-SK"/>
              <a:t>Upravte štýl predlohy textu.</a:t>
            </a:r>
          </a:p>
        </p:txBody>
      </p:sp>
      <p:sp>
        <p:nvSpPr>
          <p:cNvPr id="4" name="Zástupný symbol textu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sk-SK"/>
              <a:t>Upravte štýl predlohy textu.</a:t>
            </a:r>
          </a:p>
        </p:txBody>
      </p:sp>
      <p:sp>
        <p:nvSpPr>
          <p:cNvPr id="7" name="Zástupný symbol dátumu 6"/>
          <p:cNvSpPr>
            <a:spLocks noGrp="1"/>
          </p:cNvSpPr>
          <p:nvPr>
            <p:ph type="dt" sz="half" idx="10"/>
          </p:nvPr>
        </p:nvSpPr>
        <p:spPr/>
        <p:txBody>
          <a:bodyPr/>
          <a:lstStyle/>
          <a:p>
            <a:fld id="{5AD05D6C-BA16-483B-AA09-B15AFEC58FFE}" type="datetimeFigureOut">
              <a:rPr lang="sk-SK" smtClean="0"/>
              <a:pPr/>
              <a:t>7. 6. 2021</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D9FDE7F8-ABDB-4CB5-9BD8-0C49992C2C58}" type="slidenum">
              <a:rPr lang="sk-SK" smtClean="0"/>
              <a:pPr/>
              <a:t>‹#›</a:t>
            </a:fld>
            <a:endParaRPr lang="sk-SK"/>
          </a:p>
        </p:txBody>
      </p:sp>
      <p:sp>
        <p:nvSpPr>
          <p:cNvPr id="11" name="Zástupný symbol obsahu 10"/>
          <p:cNvSpPr>
            <a:spLocks noGrp="1"/>
          </p:cNvSpPr>
          <p:nvPr>
            <p:ph sz="quarter" idx="2"/>
          </p:nvPr>
        </p:nvSpPr>
        <p:spPr>
          <a:xfrm>
            <a:off x="457200" y="2133600"/>
            <a:ext cx="4038600" cy="403860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13" name="Zástupný symbol obsahu 12"/>
          <p:cNvSpPr>
            <a:spLocks noGrp="1"/>
          </p:cNvSpPr>
          <p:nvPr>
            <p:ph sz="quarter" idx="4"/>
          </p:nvPr>
        </p:nvSpPr>
        <p:spPr>
          <a:xfrm>
            <a:off x="4648200" y="2133600"/>
            <a:ext cx="4038600" cy="403860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a:xfrm>
            <a:off x="457200" y="228600"/>
            <a:ext cx="8229600" cy="914400"/>
          </a:xfrm>
        </p:spPr>
        <p:txBody>
          <a:bodyPr/>
          <a:lstStyle/>
          <a:p>
            <a:r>
              <a:rPr kumimoji="0" lang="sk-SK"/>
              <a:t>Upravte štýly predlohy textu</a:t>
            </a:r>
            <a:endParaRPr kumimoji="0" lang="en-US"/>
          </a:p>
        </p:txBody>
      </p:sp>
      <p:sp>
        <p:nvSpPr>
          <p:cNvPr id="3" name="Zástupný symbol dátumu 2"/>
          <p:cNvSpPr>
            <a:spLocks noGrp="1"/>
          </p:cNvSpPr>
          <p:nvPr>
            <p:ph type="dt" sz="half" idx="10"/>
          </p:nvPr>
        </p:nvSpPr>
        <p:spPr/>
        <p:txBody>
          <a:bodyPr/>
          <a:lstStyle/>
          <a:p>
            <a:fld id="{5AD05D6C-BA16-483B-AA09-B15AFEC58FFE}" type="datetimeFigureOut">
              <a:rPr lang="sk-SK" smtClean="0"/>
              <a:pPr/>
              <a:t>7. 6. 2021</a:t>
            </a:fld>
            <a:endParaRPr lang="sk-SK"/>
          </a:p>
        </p:txBody>
      </p:sp>
      <p:sp>
        <p:nvSpPr>
          <p:cNvPr id="4" name="Zástupný symbol päty 3"/>
          <p:cNvSpPr>
            <a:spLocks noGrp="1"/>
          </p:cNvSpPr>
          <p:nvPr>
            <p:ph type="ftr" sz="quarter" idx="11"/>
          </p:nvPr>
        </p:nvSpPr>
        <p:spPr/>
        <p:txBody>
          <a:bodyPr/>
          <a:lstStyle/>
          <a:p>
            <a:endParaRPr lang="sk-SK"/>
          </a:p>
        </p:txBody>
      </p:sp>
      <p:sp>
        <p:nvSpPr>
          <p:cNvPr id="5" name="Zástupný symbol čísla snímky 4"/>
          <p:cNvSpPr>
            <a:spLocks noGrp="1"/>
          </p:cNvSpPr>
          <p:nvPr>
            <p:ph type="sldNum" sz="quarter" idx="12"/>
          </p:nvPr>
        </p:nvSpPr>
        <p:spPr/>
        <p:txBody>
          <a:bodyPr/>
          <a:lstStyle/>
          <a:p>
            <a:fld id="{D9FDE7F8-ABDB-4CB5-9BD8-0C49992C2C58}" type="slidenum">
              <a:rPr lang="sk-SK" smtClean="0"/>
              <a:pPr/>
              <a:t>‹#›</a:t>
            </a:fld>
            <a:endParaRPr lang="sk-SK"/>
          </a:p>
        </p:txBody>
      </p:sp>
      <p:sp>
        <p:nvSpPr>
          <p:cNvPr id="6" name="Rovnoramenný trojuholní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5AD05D6C-BA16-483B-AA09-B15AFEC58FFE}" type="datetimeFigureOut">
              <a:rPr lang="sk-SK" smtClean="0"/>
              <a:pPr/>
              <a:t>7. 6. 2021</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D9FDE7F8-ABDB-4CB5-9BD8-0C49992C2C58}" type="slidenum">
              <a:rPr lang="sk-SK" smtClean="0"/>
              <a:pPr/>
              <a:t>‹#›</a:t>
            </a:fld>
            <a:endParaRPr lang="sk-SK"/>
          </a:p>
        </p:txBody>
      </p:sp>
      <p:sp>
        <p:nvSpPr>
          <p:cNvPr id="5" name="Rovná spojnica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Rovnoramenný trojuholní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sk-SK"/>
              <a:t>Upravte štýly predlohy textu</a:t>
            </a:r>
            <a:endParaRPr kumimoji="0" lang="en-US"/>
          </a:p>
        </p:txBody>
      </p:sp>
      <p:sp>
        <p:nvSpPr>
          <p:cNvPr id="3" name="Zástupný symbol textu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sk-SK"/>
              <a:t>Upravte štýl predlohy textu.</a:t>
            </a:r>
          </a:p>
        </p:txBody>
      </p:sp>
      <p:sp>
        <p:nvSpPr>
          <p:cNvPr id="5" name="Zástupný symbol dátumu 4"/>
          <p:cNvSpPr>
            <a:spLocks noGrp="1"/>
          </p:cNvSpPr>
          <p:nvPr>
            <p:ph type="dt" sz="half" idx="10"/>
          </p:nvPr>
        </p:nvSpPr>
        <p:spPr/>
        <p:txBody>
          <a:bodyPr/>
          <a:lstStyle/>
          <a:p>
            <a:fld id="{5AD05D6C-BA16-483B-AA09-B15AFEC58FFE}" type="datetimeFigureOut">
              <a:rPr lang="sk-SK" smtClean="0"/>
              <a:pPr/>
              <a:t>7. 6. 2021</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D9FDE7F8-ABDB-4CB5-9BD8-0C49992C2C58}" type="slidenum">
              <a:rPr lang="sk-SK" smtClean="0"/>
              <a:pPr/>
              <a:t>‹#›</a:t>
            </a:fld>
            <a:endParaRPr lang="sk-SK"/>
          </a:p>
        </p:txBody>
      </p:sp>
      <p:sp>
        <p:nvSpPr>
          <p:cNvPr id="8" name="Rovná spojnica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ovná spojnica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ovnoramenný trojuholní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Zástupný symbol obsahu 11"/>
          <p:cNvSpPr>
            <a:spLocks noGrp="1"/>
          </p:cNvSpPr>
          <p:nvPr>
            <p:ph sz="quarter" idx="1"/>
          </p:nvPr>
        </p:nvSpPr>
        <p:spPr>
          <a:xfrm>
            <a:off x="304800" y="304800"/>
            <a:ext cx="5715000" cy="571500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sk-SK"/>
              <a:t>Upravte štýly predlohy textu</a:t>
            </a:r>
            <a:endParaRPr kumimoji="0" lang="en-US"/>
          </a:p>
        </p:txBody>
      </p:sp>
      <p:sp>
        <p:nvSpPr>
          <p:cNvPr id="3" name="Zástupný symbol obrázka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sk-SK"/>
              <a:t>Ak chcete pridať obrázok, kliknite na ikonu</a:t>
            </a:r>
            <a:endParaRPr kumimoji="0" lang="en-US" dirty="0"/>
          </a:p>
        </p:txBody>
      </p:sp>
      <p:sp>
        <p:nvSpPr>
          <p:cNvPr id="4" name="Zástupný symbol textu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sk-SK"/>
              <a:t>Upravte štýl predlohy textu.</a:t>
            </a:r>
          </a:p>
        </p:txBody>
      </p:sp>
      <p:sp>
        <p:nvSpPr>
          <p:cNvPr id="5" name="Zástupný symbol dátumu 4"/>
          <p:cNvSpPr>
            <a:spLocks noGrp="1"/>
          </p:cNvSpPr>
          <p:nvPr>
            <p:ph type="dt" sz="half" idx="10"/>
          </p:nvPr>
        </p:nvSpPr>
        <p:spPr/>
        <p:txBody>
          <a:bodyPr/>
          <a:lstStyle/>
          <a:p>
            <a:fld id="{5AD05D6C-BA16-483B-AA09-B15AFEC58FFE}" type="datetimeFigureOut">
              <a:rPr lang="sk-SK" smtClean="0"/>
              <a:pPr/>
              <a:t>7. 6. 2021</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D9FDE7F8-ABDB-4CB5-9BD8-0C49992C2C58}" type="slidenum">
              <a:rPr lang="sk-SK" smtClean="0"/>
              <a:pPr/>
              <a:t>‹#›</a:t>
            </a:fld>
            <a:endParaRPr lang="sk-SK"/>
          </a:p>
        </p:txBody>
      </p:sp>
      <p:sp>
        <p:nvSpPr>
          <p:cNvPr id="8" name="Rovná spojnica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Rovnoramenný trojuholní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ĺžni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Zástupný symbol nadpisu 21"/>
          <p:cNvSpPr>
            <a:spLocks noGrp="1"/>
          </p:cNvSpPr>
          <p:nvPr>
            <p:ph type="title"/>
          </p:nvPr>
        </p:nvSpPr>
        <p:spPr>
          <a:xfrm>
            <a:off x="457200" y="152400"/>
            <a:ext cx="8229600" cy="990600"/>
          </a:xfrm>
          <a:prstGeom prst="rect">
            <a:avLst/>
          </a:prstGeom>
        </p:spPr>
        <p:txBody>
          <a:bodyPr vert="horz" anchor="b" anchorCtr="0">
            <a:normAutofit/>
          </a:bodyPr>
          <a:lstStyle/>
          <a:p>
            <a:r>
              <a:rPr kumimoji="0" lang="sk-SK"/>
              <a:t>Upravte štýly predlohy textu</a:t>
            </a:r>
            <a:endParaRPr kumimoji="0" lang="en-US"/>
          </a:p>
        </p:txBody>
      </p:sp>
      <p:sp>
        <p:nvSpPr>
          <p:cNvPr id="13" name="Zástupný symbol textu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sk-SK"/>
              <a:t>Upravte štýl predlohy textu.</a:t>
            </a:r>
          </a:p>
          <a:p>
            <a:pPr lvl="1" eaLnBrk="1" latinLnBrk="0" hangingPunct="1"/>
            <a:r>
              <a:rPr kumimoji="0" lang="sk-SK"/>
              <a:t>Druhá úroveň</a:t>
            </a:r>
          </a:p>
          <a:p>
            <a:pPr lvl="2" eaLnBrk="1" latinLnBrk="0" hangingPunct="1"/>
            <a:r>
              <a:rPr kumimoji="0" lang="sk-SK"/>
              <a:t>Tretia úroveň</a:t>
            </a:r>
          </a:p>
          <a:p>
            <a:pPr lvl="3" eaLnBrk="1" latinLnBrk="0" hangingPunct="1"/>
            <a:r>
              <a:rPr kumimoji="0" lang="sk-SK"/>
              <a:t>Štvrtá úroveň</a:t>
            </a:r>
          </a:p>
          <a:p>
            <a:pPr lvl="4" eaLnBrk="1" latinLnBrk="0" hangingPunct="1"/>
            <a:r>
              <a:rPr kumimoji="0" lang="sk-SK"/>
              <a:t>Piata úroveň</a:t>
            </a:r>
            <a:endParaRPr kumimoji="0" lang="en-US"/>
          </a:p>
        </p:txBody>
      </p:sp>
      <p:sp>
        <p:nvSpPr>
          <p:cNvPr id="14" name="Zástupný symbol dátumu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AD05D6C-BA16-483B-AA09-B15AFEC58FFE}" type="datetimeFigureOut">
              <a:rPr lang="sk-SK" smtClean="0"/>
              <a:pPr/>
              <a:t>7. 6. 2021</a:t>
            </a:fld>
            <a:endParaRPr lang="sk-SK"/>
          </a:p>
        </p:txBody>
      </p:sp>
      <p:sp>
        <p:nvSpPr>
          <p:cNvPr id="3" name="Zástupný symbol päty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sk-SK"/>
          </a:p>
        </p:txBody>
      </p:sp>
      <p:sp>
        <p:nvSpPr>
          <p:cNvPr id="23" name="Zástupný symbol čísla snímky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D9FDE7F8-ABDB-4CB5-9BD8-0C49992C2C58}" type="slidenum">
              <a:rPr lang="sk-SK" smtClean="0"/>
              <a:pPr/>
              <a:t>‹#›</a:t>
            </a:fld>
            <a:endParaRPr lang="sk-SK"/>
          </a:p>
        </p:txBody>
      </p:sp>
      <p:sp>
        <p:nvSpPr>
          <p:cNvPr id="28" name="Rovná spojnica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Rovná spojnica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ovnoramenný trojuholní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ec.europa.eu/info/funding-tenders/opportunities/portal/screen/support/ncp"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5.xml"/><Relationship Id="rId4" Type="http://schemas.openxmlformats.org/officeDocument/2006/relationships/chart" Target="../charts/chart10.xml"/></Relationships>
</file>

<file path=ppt/slides/_rels/slide28.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chart" Target="../charts/chart17.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lokTextu 6"/>
          <p:cNvSpPr txBox="1"/>
          <p:nvPr/>
        </p:nvSpPr>
        <p:spPr>
          <a:xfrm>
            <a:off x="1164863" y="3861048"/>
            <a:ext cx="6919319" cy="869084"/>
          </a:xfrm>
          <a:prstGeom prst="rect">
            <a:avLst/>
          </a:prstGeom>
          <a:noFill/>
        </p:spPr>
        <p:txBody>
          <a:bodyPr wrap="square" rtlCol="0">
            <a:spAutoFit/>
          </a:bodyPr>
          <a:lstStyle/>
          <a:p>
            <a:pPr>
              <a:spcBef>
                <a:spcPct val="0"/>
              </a:spcBef>
            </a:pPr>
            <a:r>
              <a:rPr lang="en-GB" sz="2400" b="1" dirty="0">
                <a:solidFill>
                  <a:srgbClr val="0070C0"/>
                </a:solidFill>
                <a:latin typeface="Calibri" panose="020F0502020204030204" pitchFamily="34" charset="0"/>
                <a:ea typeface="+mj-ea"/>
                <a:cs typeface="Calibri" panose="020F0502020204030204" pitchFamily="34" charset="0"/>
              </a:rPr>
              <a:t>Participation of the EUSDR countries in Horizon 2020</a:t>
            </a:r>
            <a:endParaRPr lang="sk-SK" sz="2400" b="1" dirty="0">
              <a:solidFill>
                <a:srgbClr val="0070C0"/>
              </a:solidFill>
              <a:latin typeface="Calibri" panose="020F0502020204030204" pitchFamily="34" charset="0"/>
              <a:ea typeface="+mj-ea"/>
              <a:cs typeface="Calibri" panose="020F0502020204030204" pitchFamily="34" charset="0"/>
            </a:endParaRPr>
          </a:p>
          <a:p>
            <a:pPr>
              <a:lnSpc>
                <a:spcPct val="150000"/>
              </a:lnSpc>
            </a:pPr>
            <a:r>
              <a:rPr lang="sk-SK" sz="2000" b="1" dirty="0">
                <a:solidFill>
                  <a:schemeClr val="tx1">
                    <a:lumMod val="50000"/>
                    <a:lumOff val="50000"/>
                  </a:schemeClr>
                </a:solidFill>
              </a:rPr>
              <a:t>XXI </a:t>
            </a:r>
            <a:r>
              <a:rPr lang="en-GB" sz="2000" b="1" dirty="0">
                <a:solidFill>
                  <a:schemeClr val="tx1">
                    <a:lumMod val="50000"/>
                    <a:lumOff val="50000"/>
                  </a:schemeClr>
                </a:solidFill>
              </a:rPr>
              <a:t>PA7 Steering Group Meeting</a:t>
            </a:r>
            <a:endParaRPr lang="sk-SK" sz="2000" dirty="0">
              <a:solidFill>
                <a:schemeClr val="tx1">
                  <a:lumMod val="50000"/>
                  <a:lumOff val="50000"/>
                </a:schemeClr>
              </a:solidFill>
            </a:endParaRPr>
          </a:p>
        </p:txBody>
      </p:sp>
      <p:pic>
        <p:nvPicPr>
          <p:cNvPr id="9" name="Obrázok 8"/>
          <p:cNvPicPr/>
          <p:nvPr/>
        </p:nvPicPr>
        <p:blipFill rotWithShape="1">
          <a:blip r:embed="rId3">
            <a:extLst>
              <a:ext uri="{28A0092B-C50C-407E-A947-70E740481C1C}">
                <a14:useLocalDpi xmlns:a14="http://schemas.microsoft.com/office/drawing/2010/main" val="0"/>
              </a:ext>
            </a:extLst>
          </a:blip>
          <a:srcRect l="23895" t="11297" r="58413" b="79366"/>
          <a:stretch/>
        </p:blipFill>
        <p:spPr bwMode="auto">
          <a:xfrm>
            <a:off x="25224" y="6047338"/>
            <a:ext cx="1882480" cy="550014"/>
          </a:xfrm>
          <a:prstGeom prst="rect">
            <a:avLst/>
          </a:prstGeom>
          <a:ln>
            <a:noFill/>
          </a:ln>
          <a:extLst>
            <a:ext uri="{53640926-AAD7-44D8-BBD7-CCE9431645EC}">
              <a14:shadowObscured xmlns:a14="http://schemas.microsoft.com/office/drawing/2010/main"/>
            </a:ext>
          </a:extLst>
        </p:spPr>
      </p:pic>
      <p:pic>
        <p:nvPicPr>
          <p:cNvPr id="1026" name="Picture 2" descr="Image result for danube transnational program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5983890"/>
            <a:ext cx="1932747" cy="58184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News"/>
          <p:cNvPicPr>
            <a:picLocks noChangeAspect="1" noChangeArrowheads="1"/>
          </p:cNvPicPr>
          <p:nvPr/>
        </p:nvPicPr>
        <p:blipFill rotWithShape="1">
          <a:blip r:embed="rId5">
            <a:extLst>
              <a:ext uri="{28A0092B-C50C-407E-A947-70E740481C1C}">
                <a14:useLocalDpi xmlns:a14="http://schemas.microsoft.com/office/drawing/2010/main" val="0"/>
              </a:ext>
            </a:extLst>
          </a:blip>
          <a:srcRect b="3027"/>
          <a:stretch/>
        </p:blipFill>
        <p:spPr bwMode="auto">
          <a:xfrm>
            <a:off x="-7055" y="0"/>
            <a:ext cx="9085095" cy="35894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niversity of Belgrad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59869" y="6003552"/>
            <a:ext cx="1925723" cy="5785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VÃ½sledok vyhÄ¾adÃ¡vania obrÃ¡zkov pre dopyt eu flag ipa partne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0" y="5805263"/>
            <a:ext cx="872344" cy="792089"/>
          </a:xfrm>
          <a:prstGeom prst="rect">
            <a:avLst/>
          </a:prstGeom>
          <a:noFill/>
          <a:extLst>
            <a:ext uri="{909E8E84-426E-40DD-AFC4-6F175D3DCCD1}">
              <a14:hiddenFill xmlns:a14="http://schemas.microsoft.com/office/drawing/2010/main">
                <a:solidFill>
                  <a:srgbClr val="FFFFFF"/>
                </a:solidFill>
              </a14:hiddenFill>
            </a:ext>
          </a:extLst>
        </p:spPr>
      </p:pic>
      <p:sp>
        <p:nvSpPr>
          <p:cNvPr id="4" name="Nadpis 3"/>
          <p:cNvSpPr>
            <a:spLocks noGrp="1"/>
          </p:cNvSpPr>
          <p:nvPr>
            <p:ph type="ctrTitle"/>
          </p:nvPr>
        </p:nvSpPr>
        <p:spPr>
          <a:xfrm>
            <a:off x="1164863" y="5179028"/>
            <a:ext cx="7128792" cy="410212"/>
          </a:xfrm>
        </p:spPr>
        <p:txBody>
          <a:bodyPr>
            <a:noAutofit/>
          </a:bodyPr>
          <a:lstStyle/>
          <a:p>
            <a:pPr algn="l"/>
            <a:r>
              <a:rPr lang="sk-SK" sz="2000" b="1" dirty="0">
                <a:solidFill>
                  <a:schemeClr val="tx1">
                    <a:lumMod val="50000"/>
                    <a:lumOff val="50000"/>
                  </a:schemeClr>
                </a:solidFill>
              </a:rPr>
              <a:t>2 </a:t>
            </a:r>
            <a:r>
              <a:rPr lang="sk-SK" sz="2000" b="1" dirty="0" err="1">
                <a:solidFill>
                  <a:schemeClr val="tx1">
                    <a:lumMod val="50000"/>
                    <a:lumOff val="50000"/>
                  </a:schemeClr>
                </a:solidFill>
              </a:rPr>
              <a:t>June</a:t>
            </a:r>
            <a:r>
              <a:rPr lang="sk-SK" sz="2000" b="1" dirty="0">
                <a:solidFill>
                  <a:schemeClr val="tx1">
                    <a:lumMod val="50000"/>
                    <a:lumOff val="50000"/>
                  </a:schemeClr>
                </a:solidFill>
              </a:rPr>
              <a:t> 2021                          Online</a:t>
            </a:r>
          </a:p>
        </p:txBody>
      </p:sp>
      <p:pic>
        <p:nvPicPr>
          <p:cNvPr id="10" name="Picture 2" descr="CVTI SR &gt; Pre médiá"/>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72399" y="5778330"/>
            <a:ext cx="907745" cy="909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567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ABC84F2-FB9A-4891-BB7A-762BDE4F4AAB}"/>
              </a:ext>
            </a:extLst>
          </p:cNvPr>
          <p:cNvSpPr>
            <a:spLocks noGrp="1"/>
          </p:cNvSpPr>
          <p:nvPr>
            <p:ph type="title"/>
          </p:nvPr>
        </p:nvSpPr>
        <p:spPr>
          <a:xfrm>
            <a:off x="107504" y="152400"/>
            <a:ext cx="9036496" cy="990600"/>
          </a:xfrm>
        </p:spPr>
        <p:txBody>
          <a:bodyPr>
            <a:normAutofit/>
          </a:bodyPr>
          <a:lstStyle/>
          <a:p>
            <a:pPr algn="r"/>
            <a:r>
              <a:rPr lang="en-GB" sz="2400" b="1" dirty="0">
                <a:solidFill>
                  <a:srgbClr val="0070C0"/>
                </a:solidFill>
                <a:latin typeface="Calibri" panose="020F0502020204030204" pitchFamily="34" charset="0"/>
                <a:cs typeface="Calibri" panose="020F0502020204030204" pitchFamily="34" charset="0"/>
              </a:rPr>
              <a:t>EC contribution per capita and participation per mil. population in </a:t>
            </a:r>
            <a:r>
              <a:rPr lang="sk-SK" sz="2400" b="1" dirty="0">
                <a:solidFill>
                  <a:srgbClr val="0070C0"/>
                </a:solidFill>
                <a:latin typeface="Calibri" panose="020F0502020204030204" pitchFamily="34" charset="0"/>
                <a:cs typeface="Calibri" panose="020F0502020204030204" pitchFamily="34" charset="0"/>
              </a:rPr>
              <a:t>H</a:t>
            </a:r>
            <a:r>
              <a:rPr lang="en-GB" sz="2400" b="1" dirty="0">
                <a:solidFill>
                  <a:srgbClr val="0070C0"/>
                </a:solidFill>
                <a:latin typeface="Calibri" panose="020F0502020204030204" pitchFamily="34" charset="0"/>
                <a:cs typeface="Calibri" panose="020F0502020204030204" pitchFamily="34" charset="0"/>
              </a:rPr>
              <a:t>2020 (AC EUSDR and AC&amp;CC)</a:t>
            </a:r>
            <a:endParaRPr lang="sk-SK" sz="2400" b="1" dirty="0">
              <a:solidFill>
                <a:srgbClr val="0070C0"/>
              </a:solidFill>
              <a:latin typeface="Calibri" panose="020F0502020204030204" pitchFamily="34" charset="0"/>
              <a:cs typeface="Calibri" panose="020F0502020204030204" pitchFamily="34" charset="0"/>
            </a:endParaRPr>
          </a:p>
        </p:txBody>
      </p:sp>
      <p:graphicFrame>
        <p:nvGraphicFramePr>
          <p:cNvPr id="4" name="Zástupný objekt pre obsah 3">
            <a:extLst>
              <a:ext uri="{FF2B5EF4-FFF2-40B4-BE49-F238E27FC236}">
                <a16:creationId xmlns:a16="http://schemas.microsoft.com/office/drawing/2014/main" id="{8C444893-FD27-4E8E-BD14-D1C5ED7FCC41}"/>
              </a:ext>
            </a:extLst>
          </p:cNvPr>
          <p:cNvGraphicFramePr>
            <a:graphicFrameLocks noGrp="1"/>
          </p:cNvGraphicFramePr>
          <p:nvPr>
            <p:ph sz="quarter" idx="1"/>
            <p:extLst>
              <p:ext uri="{D42A27DB-BD31-4B8C-83A1-F6EECF244321}">
                <p14:modId xmlns:p14="http://schemas.microsoft.com/office/powerpoint/2010/main" val="1780902265"/>
              </p:ext>
            </p:extLst>
          </p:nvPr>
        </p:nvGraphicFramePr>
        <p:xfrm>
          <a:off x="457200" y="1219200"/>
          <a:ext cx="8229600" cy="252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f 4">
            <a:extLst>
              <a:ext uri="{FF2B5EF4-FFF2-40B4-BE49-F238E27FC236}">
                <a16:creationId xmlns:a16="http://schemas.microsoft.com/office/drawing/2014/main" id="{BED9146D-42B5-4800-942E-6277A81417B5}"/>
              </a:ext>
            </a:extLst>
          </p:cNvPr>
          <p:cNvGraphicFramePr/>
          <p:nvPr>
            <p:extLst>
              <p:ext uri="{D42A27DB-BD31-4B8C-83A1-F6EECF244321}">
                <p14:modId xmlns:p14="http://schemas.microsoft.com/office/powerpoint/2010/main" val="2291593960"/>
              </p:ext>
            </p:extLst>
          </p:nvPr>
        </p:nvGraphicFramePr>
        <p:xfrm>
          <a:off x="539552" y="3815400"/>
          <a:ext cx="8147248" cy="2520000"/>
        </p:xfrm>
        <a:graphic>
          <a:graphicData uri="http://schemas.openxmlformats.org/drawingml/2006/chart">
            <c:chart xmlns:c="http://schemas.openxmlformats.org/drawingml/2006/chart" xmlns:r="http://schemas.openxmlformats.org/officeDocument/2006/relationships" r:id="rId3"/>
          </a:graphicData>
        </a:graphic>
      </p:graphicFrame>
      <p:sp>
        <p:nvSpPr>
          <p:cNvPr id="6" name="BlokTextu 5">
            <a:extLst>
              <a:ext uri="{FF2B5EF4-FFF2-40B4-BE49-F238E27FC236}">
                <a16:creationId xmlns:a16="http://schemas.microsoft.com/office/drawing/2014/main" id="{A3023895-9D21-40C7-8697-210344AD114A}"/>
              </a:ext>
            </a:extLst>
          </p:cNvPr>
          <p:cNvSpPr txBox="1"/>
          <p:nvPr/>
        </p:nvSpPr>
        <p:spPr>
          <a:xfrm>
            <a:off x="6397352" y="6397823"/>
            <a:ext cx="2746648" cy="307777"/>
          </a:xfrm>
          <a:prstGeom prst="rect">
            <a:avLst/>
          </a:prstGeom>
          <a:noFill/>
        </p:spPr>
        <p:txBody>
          <a:bodyPr wrap="square">
            <a:spAutoFit/>
          </a:bodyPr>
          <a:lstStyle/>
          <a:p>
            <a:r>
              <a:rPr lang="en-GB" sz="1400" i="1" dirty="0">
                <a:solidFill>
                  <a:srgbClr val="000000"/>
                </a:solidFill>
                <a:effectLst/>
                <a:latin typeface="Times New Roman" panose="02020603050405020304" pitchFamily="18" charset="0"/>
                <a:ea typeface="Times New Roman" panose="02020603050405020304" pitchFamily="18" charset="0"/>
              </a:rPr>
              <a:t>Data: E-corda 17. 12. 2020</a:t>
            </a:r>
            <a:endParaRPr lang="sk-SK" sz="1400" dirty="0"/>
          </a:p>
        </p:txBody>
      </p:sp>
    </p:spTree>
    <p:extLst>
      <p:ext uri="{BB962C8B-B14F-4D97-AF65-F5344CB8AC3E}">
        <p14:creationId xmlns:p14="http://schemas.microsoft.com/office/powerpoint/2010/main" val="1417975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037A5EB-3AD6-47D9-9AC7-2320CBF1BAEA}"/>
              </a:ext>
            </a:extLst>
          </p:cNvPr>
          <p:cNvSpPr>
            <a:spLocks noGrp="1"/>
          </p:cNvSpPr>
          <p:nvPr>
            <p:ph type="title"/>
          </p:nvPr>
        </p:nvSpPr>
        <p:spPr>
          <a:xfrm>
            <a:off x="457200" y="152400"/>
            <a:ext cx="8229600" cy="612304"/>
          </a:xfrm>
        </p:spPr>
        <p:txBody>
          <a:bodyPr/>
          <a:lstStyle/>
          <a:p>
            <a:pPr algn="r"/>
            <a:r>
              <a:rPr lang="en-GB" sz="2400" b="1" dirty="0">
                <a:solidFill>
                  <a:srgbClr val="0070C0"/>
                </a:solidFill>
                <a:latin typeface="Calibri" panose="020F0502020204030204" pitchFamily="34" charset="0"/>
                <a:cs typeface="Calibri" panose="020F0502020204030204" pitchFamily="34" charset="0"/>
              </a:rPr>
              <a:t>EC contribution</a:t>
            </a:r>
            <a:r>
              <a:rPr lang="sk-SK" sz="2400" b="1" dirty="0">
                <a:solidFill>
                  <a:srgbClr val="0070C0"/>
                </a:solidFill>
                <a:latin typeface="Calibri" panose="020F0502020204030204" pitchFamily="34" charset="0"/>
                <a:cs typeface="Calibri" panose="020F0502020204030204" pitchFamily="34" charset="0"/>
              </a:rPr>
              <a:t> (€)</a:t>
            </a:r>
            <a:r>
              <a:rPr lang="en-GB" sz="2400" b="1" dirty="0">
                <a:solidFill>
                  <a:srgbClr val="0070C0"/>
                </a:solidFill>
                <a:latin typeface="Calibri" panose="020F0502020204030204" pitchFamily="34" charset="0"/>
                <a:cs typeface="Calibri" panose="020F0502020204030204" pitchFamily="34" charset="0"/>
              </a:rPr>
              <a:t> per participation</a:t>
            </a:r>
            <a:endParaRPr lang="sk-SK" sz="2400" b="1" dirty="0">
              <a:solidFill>
                <a:srgbClr val="0070C0"/>
              </a:solidFill>
              <a:latin typeface="Calibri" panose="020F0502020204030204" pitchFamily="34" charset="0"/>
              <a:cs typeface="Calibri" panose="020F0502020204030204" pitchFamily="34" charset="0"/>
            </a:endParaRPr>
          </a:p>
        </p:txBody>
      </p:sp>
      <p:graphicFrame>
        <p:nvGraphicFramePr>
          <p:cNvPr id="5" name="Zástupný objekt pre obsah 4">
            <a:extLst>
              <a:ext uri="{FF2B5EF4-FFF2-40B4-BE49-F238E27FC236}">
                <a16:creationId xmlns:a16="http://schemas.microsoft.com/office/drawing/2014/main" id="{4981A686-E4E3-44F1-AB2D-94B226DB2AC7}"/>
              </a:ext>
            </a:extLst>
          </p:cNvPr>
          <p:cNvGraphicFramePr>
            <a:graphicFrameLocks noGrp="1"/>
          </p:cNvGraphicFramePr>
          <p:nvPr>
            <p:ph sz="quarter" idx="1"/>
            <p:extLst>
              <p:ext uri="{D42A27DB-BD31-4B8C-83A1-F6EECF244321}">
                <p14:modId xmlns:p14="http://schemas.microsoft.com/office/powerpoint/2010/main" val="1938751398"/>
              </p:ext>
            </p:extLst>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2"/>
          </a:graphicData>
        </a:graphic>
      </p:graphicFrame>
      <p:sp>
        <p:nvSpPr>
          <p:cNvPr id="6" name="BlokTextu 5">
            <a:extLst>
              <a:ext uri="{FF2B5EF4-FFF2-40B4-BE49-F238E27FC236}">
                <a16:creationId xmlns:a16="http://schemas.microsoft.com/office/drawing/2014/main" id="{88B1DB74-3A8B-4834-999D-C5FED8436042}"/>
              </a:ext>
            </a:extLst>
          </p:cNvPr>
          <p:cNvSpPr txBox="1"/>
          <p:nvPr/>
        </p:nvSpPr>
        <p:spPr>
          <a:xfrm>
            <a:off x="6516216" y="6397823"/>
            <a:ext cx="2746648" cy="307777"/>
          </a:xfrm>
          <a:prstGeom prst="rect">
            <a:avLst/>
          </a:prstGeom>
          <a:noFill/>
        </p:spPr>
        <p:txBody>
          <a:bodyPr wrap="square">
            <a:spAutoFit/>
          </a:bodyPr>
          <a:lstStyle/>
          <a:p>
            <a:r>
              <a:rPr lang="en-GB" sz="1400" i="1" dirty="0">
                <a:solidFill>
                  <a:srgbClr val="000000"/>
                </a:solidFill>
                <a:effectLst/>
                <a:latin typeface="Times New Roman" panose="02020603050405020304" pitchFamily="18" charset="0"/>
                <a:ea typeface="Times New Roman" panose="02020603050405020304" pitchFamily="18" charset="0"/>
              </a:rPr>
              <a:t>Data: E-corda 17. 12. 2020</a:t>
            </a:r>
            <a:endParaRPr lang="sk-SK" sz="1400" dirty="0"/>
          </a:p>
        </p:txBody>
      </p:sp>
    </p:spTree>
    <p:extLst>
      <p:ext uri="{BB962C8B-B14F-4D97-AF65-F5344CB8AC3E}">
        <p14:creationId xmlns:p14="http://schemas.microsoft.com/office/powerpoint/2010/main" val="1569858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3D8650A-C971-4D3B-BD68-D7FC72C3A083}"/>
              </a:ext>
            </a:extLst>
          </p:cNvPr>
          <p:cNvSpPr>
            <a:spLocks noGrp="1"/>
          </p:cNvSpPr>
          <p:nvPr>
            <p:ph type="title"/>
          </p:nvPr>
        </p:nvSpPr>
        <p:spPr>
          <a:xfrm>
            <a:off x="457200" y="152400"/>
            <a:ext cx="8229600" cy="684312"/>
          </a:xfrm>
        </p:spPr>
        <p:txBody>
          <a:bodyPr/>
          <a:lstStyle/>
          <a:p>
            <a:pPr algn="r"/>
            <a:r>
              <a:rPr lang="en-GB" sz="2400" b="1" dirty="0">
                <a:solidFill>
                  <a:srgbClr val="0070C0"/>
                </a:solidFill>
                <a:latin typeface="Calibri" panose="020F0502020204030204" pitchFamily="34" charset="0"/>
                <a:cs typeface="Calibri" panose="020F0502020204030204" pitchFamily="34" charset="0"/>
              </a:rPr>
              <a:t>Success rate in Horizon 2020</a:t>
            </a:r>
            <a:endParaRPr lang="sk-SK" sz="2400" b="1" dirty="0">
              <a:solidFill>
                <a:srgbClr val="0070C0"/>
              </a:solidFill>
              <a:latin typeface="Calibri" panose="020F0502020204030204" pitchFamily="34" charset="0"/>
              <a:cs typeface="Calibri" panose="020F0502020204030204" pitchFamily="34" charset="0"/>
            </a:endParaRPr>
          </a:p>
        </p:txBody>
      </p:sp>
      <p:graphicFrame>
        <p:nvGraphicFramePr>
          <p:cNvPr id="4" name="Zástupný objekt pre obsah 3">
            <a:extLst>
              <a:ext uri="{FF2B5EF4-FFF2-40B4-BE49-F238E27FC236}">
                <a16:creationId xmlns:a16="http://schemas.microsoft.com/office/drawing/2014/main" id="{42568BC0-9511-4D37-8165-B978B9D320B2}"/>
              </a:ext>
            </a:extLst>
          </p:cNvPr>
          <p:cNvGraphicFramePr>
            <a:graphicFrameLocks noGrp="1"/>
          </p:cNvGraphicFramePr>
          <p:nvPr>
            <p:ph sz="quarter" idx="1"/>
            <p:extLst>
              <p:ext uri="{D42A27DB-BD31-4B8C-83A1-F6EECF244321}">
                <p14:modId xmlns:p14="http://schemas.microsoft.com/office/powerpoint/2010/main" val="2377465581"/>
              </p:ext>
            </p:extLst>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2"/>
          </a:graphicData>
        </a:graphic>
      </p:graphicFrame>
      <p:sp>
        <p:nvSpPr>
          <p:cNvPr id="5" name="BlokTextu 4">
            <a:extLst>
              <a:ext uri="{FF2B5EF4-FFF2-40B4-BE49-F238E27FC236}">
                <a16:creationId xmlns:a16="http://schemas.microsoft.com/office/drawing/2014/main" id="{227508AE-E103-44E6-938D-5A5D78C05C7E}"/>
              </a:ext>
            </a:extLst>
          </p:cNvPr>
          <p:cNvSpPr txBox="1"/>
          <p:nvPr/>
        </p:nvSpPr>
        <p:spPr>
          <a:xfrm>
            <a:off x="6660232" y="6397823"/>
            <a:ext cx="2746648" cy="307777"/>
          </a:xfrm>
          <a:prstGeom prst="rect">
            <a:avLst/>
          </a:prstGeom>
          <a:noFill/>
        </p:spPr>
        <p:txBody>
          <a:bodyPr wrap="square">
            <a:spAutoFit/>
          </a:bodyPr>
          <a:lstStyle/>
          <a:p>
            <a:r>
              <a:rPr lang="en-GB" sz="1400" i="1" dirty="0">
                <a:solidFill>
                  <a:srgbClr val="000000"/>
                </a:solidFill>
                <a:effectLst/>
                <a:latin typeface="Times New Roman" panose="02020603050405020304" pitchFamily="18" charset="0"/>
                <a:ea typeface="Times New Roman" panose="02020603050405020304" pitchFamily="18" charset="0"/>
              </a:rPr>
              <a:t>Data: E-corda 17. 12. 2020</a:t>
            </a:r>
            <a:endParaRPr lang="sk-SK" sz="1400" dirty="0"/>
          </a:p>
        </p:txBody>
      </p:sp>
    </p:spTree>
    <p:extLst>
      <p:ext uri="{BB962C8B-B14F-4D97-AF65-F5344CB8AC3E}">
        <p14:creationId xmlns:p14="http://schemas.microsoft.com/office/powerpoint/2010/main" val="4065878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text 2">
            <a:extLst>
              <a:ext uri="{FF2B5EF4-FFF2-40B4-BE49-F238E27FC236}">
                <a16:creationId xmlns:a16="http://schemas.microsoft.com/office/drawing/2014/main" id="{1A6EDCA1-9044-409E-B952-926AADF46C38}"/>
              </a:ext>
            </a:extLst>
          </p:cNvPr>
          <p:cNvSpPr>
            <a:spLocks noGrp="1"/>
          </p:cNvSpPr>
          <p:nvPr>
            <p:ph type="body" idx="1"/>
          </p:nvPr>
        </p:nvSpPr>
        <p:spPr>
          <a:xfrm>
            <a:off x="538641" y="342900"/>
            <a:ext cx="4040188" cy="685800"/>
          </a:xfrm>
        </p:spPr>
        <p:txBody>
          <a:bodyPr/>
          <a:lstStyle/>
          <a:p>
            <a:pPr algn="ctr"/>
            <a:r>
              <a:rPr lang="en-GB" sz="1800" dirty="0">
                <a:solidFill>
                  <a:srgbClr val="0070C0"/>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rPr>
              <a:t>Cooperation among EUSDR countries</a:t>
            </a:r>
            <a:endParaRPr lang="sk-SK" sz="1800" dirty="0">
              <a:solidFill>
                <a:srgbClr val="0070C0"/>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endParaRPr>
          </a:p>
        </p:txBody>
      </p:sp>
      <p:sp>
        <p:nvSpPr>
          <p:cNvPr id="4" name="Zástupný text 3">
            <a:extLst>
              <a:ext uri="{FF2B5EF4-FFF2-40B4-BE49-F238E27FC236}">
                <a16:creationId xmlns:a16="http://schemas.microsoft.com/office/drawing/2014/main" id="{2DE1258A-34C1-4E53-A334-9E6A15F35A88}"/>
              </a:ext>
            </a:extLst>
          </p:cNvPr>
          <p:cNvSpPr>
            <a:spLocks noGrp="1"/>
          </p:cNvSpPr>
          <p:nvPr>
            <p:ph type="body" sz="half" idx="3"/>
          </p:nvPr>
        </p:nvSpPr>
        <p:spPr>
          <a:xfrm>
            <a:off x="4666523" y="342900"/>
            <a:ext cx="4041775" cy="685800"/>
          </a:xfrm>
        </p:spPr>
        <p:txBody>
          <a:bodyPr>
            <a:normAutofit/>
          </a:bodyPr>
          <a:lstStyle/>
          <a:p>
            <a:pPr algn="ctr"/>
            <a:r>
              <a:rPr lang="en-GB" sz="1800" dirty="0">
                <a:solidFill>
                  <a:srgbClr val="0070C0"/>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rPr>
              <a:t>Cooperation of AC EUSDR and AC&amp;CC beyond the macro-region</a:t>
            </a:r>
            <a:endParaRPr lang="sk-SK" sz="1800" dirty="0">
              <a:solidFill>
                <a:srgbClr val="0070C0"/>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endParaRPr>
          </a:p>
        </p:txBody>
      </p:sp>
      <p:pic>
        <p:nvPicPr>
          <p:cNvPr id="7" name="Zástupný objekt pre obsah 6">
            <a:extLst>
              <a:ext uri="{FF2B5EF4-FFF2-40B4-BE49-F238E27FC236}">
                <a16:creationId xmlns:a16="http://schemas.microsoft.com/office/drawing/2014/main" id="{1234B74D-21DC-42B2-BAD1-4551B99D1610}"/>
              </a:ext>
            </a:extLst>
          </p:cNvPr>
          <p:cNvPicPr>
            <a:picLocks noGrp="1"/>
          </p:cNvPicPr>
          <p:nvPr>
            <p:ph sz="quarter" idx="2"/>
          </p:nvPr>
        </p:nvPicPr>
        <p:blipFill>
          <a:blip r:embed="rId2">
            <a:extLst>
              <a:ext uri="{28A0092B-C50C-407E-A947-70E740481C1C}">
                <a14:useLocalDpi xmlns:a14="http://schemas.microsoft.com/office/drawing/2010/main" val="0"/>
              </a:ext>
            </a:extLst>
          </a:blip>
          <a:stretch>
            <a:fillRect/>
          </a:stretch>
        </p:blipFill>
        <p:spPr>
          <a:xfrm>
            <a:off x="492125" y="1662906"/>
            <a:ext cx="4320000" cy="4320000"/>
          </a:xfrm>
          <a:prstGeom prst="rect">
            <a:avLst/>
          </a:prstGeom>
        </p:spPr>
      </p:pic>
      <p:pic>
        <p:nvPicPr>
          <p:cNvPr id="8" name="Zástupný objekt pre obsah 7">
            <a:extLst>
              <a:ext uri="{FF2B5EF4-FFF2-40B4-BE49-F238E27FC236}">
                <a16:creationId xmlns:a16="http://schemas.microsoft.com/office/drawing/2014/main" id="{60E364D3-DD6D-4A2B-B5AC-18105CD13D6C}"/>
              </a:ext>
            </a:extLst>
          </p:cNvPr>
          <p:cNvPicPr>
            <a:picLocks noGrp="1"/>
          </p:cNvPicPr>
          <p:nvPr>
            <p:ph sz="quarter" idx="4"/>
          </p:nvPr>
        </p:nvPicPr>
        <p:blipFill>
          <a:blip r:embed="rId3">
            <a:extLst>
              <a:ext uri="{28A0092B-C50C-407E-A947-70E740481C1C}">
                <a14:useLocalDpi xmlns:a14="http://schemas.microsoft.com/office/drawing/2010/main" val="0"/>
              </a:ext>
            </a:extLst>
          </a:blip>
          <a:stretch>
            <a:fillRect/>
          </a:stretch>
        </p:blipFill>
        <p:spPr>
          <a:xfrm>
            <a:off x="4666523" y="1484784"/>
            <a:ext cx="4320000" cy="4320000"/>
          </a:xfrm>
          <a:prstGeom prst="rect">
            <a:avLst/>
          </a:prstGeom>
        </p:spPr>
      </p:pic>
      <p:sp>
        <p:nvSpPr>
          <p:cNvPr id="9" name="BlokTextu 8">
            <a:extLst>
              <a:ext uri="{FF2B5EF4-FFF2-40B4-BE49-F238E27FC236}">
                <a16:creationId xmlns:a16="http://schemas.microsoft.com/office/drawing/2014/main" id="{F7BC34E2-0BB4-49D3-9EA8-79583EE4A2B7}"/>
              </a:ext>
            </a:extLst>
          </p:cNvPr>
          <p:cNvSpPr txBox="1"/>
          <p:nvPr/>
        </p:nvSpPr>
        <p:spPr>
          <a:xfrm>
            <a:off x="6660232" y="6397823"/>
            <a:ext cx="2746648" cy="307777"/>
          </a:xfrm>
          <a:prstGeom prst="rect">
            <a:avLst/>
          </a:prstGeom>
          <a:noFill/>
        </p:spPr>
        <p:txBody>
          <a:bodyPr wrap="square">
            <a:spAutoFit/>
          </a:bodyPr>
          <a:lstStyle/>
          <a:p>
            <a:r>
              <a:rPr lang="en-GB" sz="1400" i="1" dirty="0">
                <a:solidFill>
                  <a:srgbClr val="000000"/>
                </a:solidFill>
                <a:effectLst/>
                <a:latin typeface="Times New Roman" panose="02020603050405020304" pitchFamily="18" charset="0"/>
                <a:ea typeface="Times New Roman" panose="02020603050405020304" pitchFamily="18" charset="0"/>
              </a:rPr>
              <a:t>Data: E-corda 17. 12. 2020</a:t>
            </a:r>
            <a:endParaRPr lang="sk-SK" sz="1400" dirty="0"/>
          </a:p>
        </p:txBody>
      </p:sp>
    </p:spTree>
    <p:extLst>
      <p:ext uri="{BB962C8B-B14F-4D97-AF65-F5344CB8AC3E}">
        <p14:creationId xmlns:p14="http://schemas.microsoft.com/office/powerpoint/2010/main" val="3103147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BB55476-9838-40AC-A818-7E4FB5F70652}"/>
              </a:ext>
            </a:extLst>
          </p:cNvPr>
          <p:cNvSpPr>
            <a:spLocks noGrp="1"/>
          </p:cNvSpPr>
          <p:nvPr>
            <p:ph type="title"/>
          </p:nvPr>
        </p:nvSpPr>
        <p:spPr/>
        <p:txBody>
          <a:bodyPr/>
          <a:lstStyle/>
          <a:p>
            <a:endParaRPr lang="sk-SK"/>
          </a:p>
        </p:txBody>
      </p:sp>
      <p:sp>
        <p:nvSpPr>
          <p:cNvPr id="3" name="Zástupný objekt pre obsah 2">
            <a:extLst>
              <a:ext uri="{FF2B5EF4-FFF2-40B4-BE49-F238E27FC236}">
                <a16:creationId xmlns:a16="http://schemas.microsoft.com/office/drawing/2014/main" id="{0DF007C0-2936-4F2C-A74A-6D00DF0DE48D}"/>
              </a:ext>
            </a:extLst>
          </p:cNvPr>
          <p:cNvSpPr>
            <a:spLocks noGrp="1"/>
          </p:cNvSpPr>
          <p:nvPr>
            <p:ph sz="quarter" idx="1"/>
          </p:nvPr>
        </p:nvSpPr>
        <p:spPr/>
        <p:txBody>
          <a:bodyPr/>
          <a:lstStyle/>
          <a:p>
            <a:pPr marL="0" indent="0" algn="ctr">
              <a:buNone/>
            </a:pPr>
            <a:endParaRPr lang="sk-SK" sz="3200" b="1" dirty="0">
              <a:solidFill>
                <a:srgbClr val="0070C0"/>
              </a:solidFill>
              <a:effectLst>
                <a:outerShdw blurRad="38100" dist="38100" dir="2700000" algn="tl">
                  <a:srgbClr val="000000">
                    <a:alpha val="43137"/>
                  </a:srgbClr>
                </a:outerShdw>
              </a:effectLst>
              <a:latin typeface="+mj-lt"/>
              <a:ea typeface="+mj-ea"/>
              <a:cs typeface="+mj-cs"/>
            </a:endParaRPr>
          </a:p>
          <a:p>
            <a:pPr marL="0" indent="0" algn="ctr">
              <a:buNone/>
            </a:pPr>
            <a:endParaRPr lang="sk-SK" sz="3200" b="1" dirty="0">
              <a:solidFill>
                <a:srgbClr val="0070C0"/>
              </a:solidFill>
              <a:effectLst>
                <a:outerShdw blurRad="38100" dist="38100" dir="2700000" algn="tl">
                  <a:srgbClr val="000000">
                    <a:alpha val="43137"/>
                  </a:srgbClr>
                </a:outerShdw>
              </a:effectLst>
              <a:latin typeface="+mj-lt"/>
              <a:ea typeface="+mj-ea"/>
              <a:cs typeface="+mj-cs"/>
            </a:endParaRPr>
          </a:p>
          <a:p>
            <a:pPr marL="0" indent="0" algn="ctr">
              <a:buNone/>
            </a:pPr>
            <a:endParaRPr lang="sk-SK" sz="3200" b="1" dirty="0">
              <a:solidFill>
                <a:srgbClr val="0070C0"/>
              </a:solidFill>
              <a:effectLst>
                <a:outerShdw blurRad="38100" dist="38100" dir="2700000" algn="tl">
                  <a:srgbClr val="000000">
                    <a:alpha val="43137"/>
                  </a:srgbClr>
                </a:outerShdw>
              </a:effectLst>
              <a:latin typeface="+mj-lt"/>
              <a:ea typeface="+mj-ea"/>
              <a:cs typeface="+mj-cs"/>
            </a:endParaRPr>
          </a:p>
          <a:p>
            <a:pPr marL="0" indent="0" algn="ctr">
              <a:buNone/>
            </a:pPr>
            <a:r>
              <a:rPr lang="en-GB" sz="2400" b="1" dirty="0">
                <a:solidFill>
                  <a:srgbClr val="0070C0"/>
                </a:solidFill>
                <a:latin typeface="Calibri" panose="020F0502020204030204" pitchFamily="34" charset="0"/>
                <a:ea typeface="+mj-ea"/>
                <a:cs typeface="Calibri" panose="020F0502020204030204" pitchFamily="34" charset="0"/>
              </a:rPr>
              <a:t>NATIONAL SYSTEMS: SUPPORT STRUCTURES FOR HORIZON 2020 IN EUSDR COUNTRIES </a:t>
            </a:r>
            <a:endParaRPr lang="sk-SK" sz="2400" b="1" dirty="0">
              <a:solidFill>
                <a:srgbClr val="0070C0"/>
              </a:solidFill>
              <a:latin typeface="Calibri" panose="020F0502020204030204" pitchFamily="34" charset="0"/>
              <a:ea typeface="+mj-ea"/>
              <a:cs typeface="Calibri" panose="020F0502020204030204" pitchFamily="34" charset="0"/>
            </a:endParaRPr>
          </a:p>
        </p:txBody>
      </p:sp>
      <p:sp>
        <p:nvSpPr>
          <p:cNvPr id="4" name="BlokTextu 3">
            <a:extLst>
              <a:ext uri="{FF2B5EF4-FFF2-40B4-BE49-F238E27FC236}">
                <a16:creationId xmlns:a16="http://schemas.microsoft.com/office/drawing/2014/main" id="{5044606D-77C4-41CB-863E-FF067A40B638}"/>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18199847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0DAD324-4467-443B-B789-94CEE41B49B2}"/>
              </a:ext>
            </a:extLst>
          </p:cNvPr>
          <p:cNvSpPr>
            <a:spLocks noGrp="1"/>
          </p:cNvSpPr>
          <p:nvPr>
            <p:ph type="title"/>
          </p:nvPr>
        </p:nvSpPr>
        <p:spPr/>
        <p:txBody>
          <a:bodyPr>
            <a:normAutofit/>
          </a:bodyPr>
          <a:lstStyle/>
          <a:p>
            <a:pPr algn="r"/>
            <a:r>
              <a:rPr lang="sk-SK" sz="2400" b="1" dirty="0">
                <a:solidFill>
                  <a:srgbClr val="0070C0"/>
                </a:solidFill>
                <a:latin typeface="Calibri" panose="020F0502020204030204" pitchFamily="34" charset="0"/>
                <a:cs typeface="Calibri" panose="020F0502020204030204" pitchFamily="34" charset="0"/>
              </a:rPr>
              <a:t>S</a:t>
            </a:r>
            <a:r>
              <a:rPr lang="en-GB" sz="2400" b="1" dirty="0" err="1">
                <a:solidFill>
                  <a:srgbClr val="0070C0"/>
                </a:solidFill>
                <a:latin typeface="Calibri" panose="020F0502020204030204" pitchFamily="34" charset="0"/>
                <a:cs typeface="Calibri" panose="020F0502020204030204" pitchFamily="34" charset="0"/>
              </a:rPr>
              <a:t>upport</a:t>
            </a:r>
            <a:r>
              <a:rPr lang="en-GB" sz="2400" b="1" dirty="0">
                <a:solidFill>
                  <a:srgbClr val="0070C0"/>
                </a:solidFill>
                <a:latin typeface="Calibri" panose="020F0502020204030204" pitchFamily="34" charset="0"/>
                <a:cs typeface="Calibri" panose="020F0502020204030204" pitchFamily="34" charset="0"/>
              </a:rPr>
              <a:t> for participation in Horizon 2020 </a:t>
            </a:r>
            <a:endParaRPr lang="sk-SK" sz="2400" b="1" dirty="0">
              <a:solidFill>
                <a:srgbClr val="0070C0"/>
              </a:solidFill>
              <a:latin typeface="Calibri" panose="020F0502020204030204" pitchFamily="34" charset="0"/>
              <a:cs typeface="Calibri" panose="020F0502020204030204" pitchFamily="34" charset="0"/>
            </a:endParaRPr>
          </a:p>
        </p:txBody>
      </p:sp>
      <p:sp>
        <p:nvSpPr>
          <p:cNvPr id="3" name="Zástupný objekt pre obsah 2">
            <a:extLst>
              <a:ext uri="{FF2B5EF4-FFF2-40B4-BE49-F238E27FC236}">
                <a16:creationId xmlns:a16="http://schemas.microsoft.com/office/drawing/2014/main" id="{12EFE46C-33C2-42B7-8D8F-13F05B5F9472}"/>
              </a:ext>
            </a:extLst>
          </p:cNvPr>
          <p:cNvSpPr>
            <a:spLocks noGrp="1"/>
          </p:cNvSpPr>
          <p:nvPr>
            <p:ph sz="quarter" idx="1"/>
          </p:nvPr>
        </p:nvSpPr>
        <p:spPr/>
        <p:txBody>
          <a:bodyPr>
            <a:normAutofit lnSpcReduction="10000"/>
          </a:bodyPr>
          <a:lstStyle/>
          <a:p>
            <a:pPr algn="just" fontAlgn="base">
              <a:lnSpc>
                <a:spcPct val="115000"/>
              </a:lnSpc>
              <a:spcAft>
                <a:spcPts val="600"/>
              </a:spcAf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system of support for participation in Horizon 2020 projects is implemented in each country primarily through </a:t>
            </a:r>
            <a:r>
              <a:rPr lang="en-GB"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national contact points </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(NCP). The specific structure is determined by each state. The </a:t>
            </a:r>
            <a:r>
              <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EC </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has set minimum standards that national systems are obliged to meet.</a:t>
            </a:r>
            <a:r>
              <a:rPr lang="en-GB" sz="1800" baseline="30000" dirty="0">
                <a:effectLst/>
                <a:latin typeface="Calibri" panose="020F0502020204030204" pitchFamily="34" charset="0"/>
                <a:ea typeface="Times New Roman" panose="02020603050405020304" pitchFamily="18" charset="0"/>
                <a:cs typeface="Calibri" panose="020F0502020204030204" pitchFamily="34" charset="0"/>
              </a:rPr>
              <a:t> </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NCPs exist in each EU member state, and they are also established in many non-EU and non-associated countries ("third countries"). The main mission of the NCPs is to offer highly professional support services operating nationally.</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a:lnSpc>
                <a:spcPct val="115000"/>
              </a:lnSpc>
              <a:spcAft>
                <a:spcPts val="600"/>
              </a:spcAf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 general, NCPs offer the following services:</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625475" lvl="0" indent="-271463">
              <a:lnSpc>
                <a:spcPct val="115000"/>
              </a:lnSpc>
              <a:spcAft>
                <a:spcPts val="600"/>
              </a:spcAft>
              <a:buSzPts val="1000"/>
              <a:buFont typeface="Symbol" panose="05050102010706020507" pitchFamily="18" charset="2"/>
              <a:buChar char=""/>
              <a:tabLst>
                <a:tab pos="457200" algn="l"/>
              </a:tabLs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Guidance on choosing relevant H2020 topics and types of action.</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625475" lvl="0" indent="-271463">
              <a:lnSpc>
                <a:spcPct val="115000"/>
              </a:lnSpc>
              <a:spcAft>
                <a:spcPts val="600"/>
              </a:spcAft>
              <a:buSzPts val="1000"/>
              <a:buFont typeface="Symbol" panose="05050102010706020507" pitchFamily="18" charset="2"/>
              <a:buChar char=""/>
              <a:tabLst>
                <a:tab pos="457200" algn="l"/>
              </a:tabLs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Advice on administrative procedures and contractual issues.</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625475" lvl="0" indent="-271463">
              <a:lnSpc>
                <a:spcPct val="115000"/>
              </a:lnSpc>
              <a:spcAft>
                <a:spcPts val="600"/>
              </a:spcAft>
              <a:buSzPts val="1000"/>
              <a:buFont typeface="Symbol" panose="05050102010706020507" pitchFamily="18" charset="2"/>
              <a:buChar char=""/>
              <a:tabLst>
                <a:tab pos="457200" algn="l"/>
              </a:tabLs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Training and assistance on proposal writing.</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625475" lvl="0" indent="-271463">
              <a:lnSpc>
                <a:spcPct val="115000"/>
              </a:lnSpc>
              <a:spcAft>
                <a:spcPts val="600"/>
              </a:spcAft>
              <a:buSzPts val="1000"/>
              <a:buFont typeface="Symbol" panose="05050102010706020507" pitchFamily="18" charset="2"/>
              <a:buChar char=""/>
              <a:tabLst>
                <a:tab pos="457200" algn="l"/>
              </a:tabLs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Distribution of documentation (forms, guidelines, manuals etc.).</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625475" lvl="0" indent="-271463">
              <a:lnSpc>
                <a:spcPct val="115000"/>
              </a:lnSpc>
              <a:spcAft>
                <a:spcPts val="600"/>
              </a:spcAft>
              <a:buSzPts val="1000"/>
              <a:buFont typeface="Symbol" panose="05050102010706020507" pitchFamily="18" charset="2"/>
              <a:buChar char=""/>
              <a:tabLst>
                <a:tab pos="457200" algn="l"/>
              </a:tabLs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Assistance in partner search.</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sk-SK" dirty="0"/>
          </a:p>
        </p:txBody>
      </p:sp>
    </p:spTree>
    <p:extLst>
      <p:ext uri="{BB962C8B-B14F-4D97-AF65-F5344CB8AC3E}">
        <p14:creationId xmlns:p14="http://schemas.microsoft.com/office/powerpoint/2010/main" val="936481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ED50B0A-D51F-4359-A11F-96AEDC1CAC2E}"/>
              </a:ext>
            </a:extLst>
          </p:cNvPr>
          <p:cNvSpPr>
            <a:spLocks noGrp="1"/>
          </p:cNvSpPr>
          <p:nvPr>
            <p:ph type="title"/>
          </p:nvPr>
        </p:nvSpPr>
        <p:spPr/>
        <p:txBody>
          <a:bodyPr/>
          <a:lstStyle/>
          <a:p>
            <a:pPr algn="r"/>
            <a:r>
              <a:rPr lang="sk-SK" sz="2400" b="1" dirty="0">
                <a:solidFill>
                  <a:srgbClr val="0070C0"/>
                </a:solidFill>
                <a:latin typeface="Calibri" panose="020F0502020204030204" pitchFamily="34" charset="0"/>
                <a:cs typeface="Calibri" panose="020F0502020204030204" pitchFamily="34" charset="0"/>
              </a:rPr>
              <a:t>NCP </a:t>
            </a:r>
            <a:r>
              <a:rPr lang="sk-SK" sz="2400" b="1" dirty="0" err="1">
                <a:solidFill>
                  <a:srgbClr val="0070C0"/>
                </a:solidFill>
                <a:latin typeface="Calibri" panose="020F0502020204030204" pitchFamily="34" charset="0"/>
                <a:cs typeface="Calibri" panose="020F0502020204030204" pitchFamily="34" charset="0"/>
              </a:rPr>
              <a:t>system</a:t>
            </a:r>
            <a:endParaRPr lang="sk-SK" sz="2400" b="1" dirty="0">
              <a:solidFill>
                <a:srgbClr val="0070C0"/>
              </a:solidFill>
              <a:latin typeface="Calibri" panose="020F0502020204030204" pitchFamily="34" charset="0"/>
              <a:cs typeface="Calibri" panose="020F0502020204030204" pitchFamily="34" charset="0"/>
            </a:endParaRPr>
          </a:p>
        </p:txBody>
      </p:sp>
      <p:sp>
        <p:nvSpPr>
          <p:cNvPr id="3" name="Zástupný objekt pre obsah 2">
            <a:extLst>
              <a:ext uri="{FF2B5EF4-FFF2-40B4-BE49-F238E27FC236}">
                <a16:creationId xmlns:a16="http://schemas.microsoft.com/office/drawing/2014/main" id="{C6B23E13-019A-4D46-A616-27595F170BFB}"/>
              </a:ext>
            </a:extLst>
          </p:cNvPr>
          <p:cNvSpPr>
            <a:spLocks noGrp="1"/>
          </p:cNvSpPr>
          <p:nvPr>
            <p:ph sz="quarter" idx="1"/>
          </p:nvPr>
        </p:nvSpPr>
        <p:spPr/>
        <p:txBody>
          <a:bodyPr>
            <a:normAutofit/>
          </a:bodyPr>
          <a:lstStyle/>
          <a:p>
            <a:pPr algn="just">
              <a:lnSpc>
                <a:spcPct val="115000"/>
              </a:lnSpc>
              <a:spcAft>
                <a:spcPts val="600"/>
              </a:spcAf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 clear exception from the monitored countries is Germany, which is mainly related to its size. It has 123 NCPs that are located at multiple agencies. In other countries, the number of NCPs ranges from 10 to 58. </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algn="just">
              <a:lnSpc>
                <a:spcPct val="115000"/>
              </a:lnSpc>
              <a:spcAft>
                <a:spcPts val="600"/>
              </a:spcAf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When providing professional advice, the level of experience of individual NCPs, which comes also from interaction with NCPs from other areas, is particularly important. Based on this assumption, we identified </a:t>
            </a:r>
            <a:r>
              <a:rPr lang="en-GB"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 countries in which more than 50% of all NCPs operate at the same institution as the NCP coordinator </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(Austria, Czechia, Hungary, Montenegro, Romania, Slovenia, Slovakia, and Turkey). </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algn="just">
              <a:lnSpc>
                <a:spcPct val="115000"/>
              </a:lnSpc>
              <a:spcAft>
                <a:spcPts val="600"/>
              </a:spcAf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 the case of Austria, Czechia, Hungary, Slovakia and Turkey, there are </a:t>
            </a:r>
            <a:r>
              <a:rPr lang="en-GB"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dedicated agencies or institutions that provide professional support for participants in Horizon 2020</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In the case of Romania, Slovenia and Montenegro, NCPs are employees of ministries responsible for research.</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sk-SK" dirty="0"/>
          </a:p>
        </p:txBody>
      </p:sp>
      <p:sp>
        <p:nvSpPr>
          <p:cNvPr id="4" name="BlokTextu 3">
            <a:extLst>
              <a:ext uri="{FF2B5EF4-FFF2-40B4-BE49-F238E27FC236}">
                <a16:creationId xmlns:a16="http://schemas.microsoft.com/office/drawing/2014/main" id="{73F50EE9-FA9A-494A-96C1-B1971EDC37C8}"/>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38835375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ED50B0A-D51F-4359-A11F-96AEDC1CAC2E}"/>
              </a:ext>
            </a:extLst>
          </p:cNvPr>
          <p:cNvSpPr>
            <a:spLocks noGrp="1"/>
          </p:cNvSpPr>
          <p:nvPr>
            <p:ph type="title"/>
          </p:nvPr>
        </p:nvSpPr>
        <p:spPr/>
        <p:txBody>
          <a:bodyPr/>
          <a:lstStyle/>
          <a:p>
            <a:pPr algn="r"/>
            <a:r>
              <a:rPr lang="sk-SK" sz="2400" b="1" dirty="0">
                <a:solidFill>
                  <a:srgbClr val="0070C0"/>
                </a:solidFill>
                <a:latin typeface="Calibri" panose="020F0502020204030204" pitchFamily="34" charset="0"/>
                <a:cs typeface="Calibri" panose="020F0502020204030204" pitchFamily="34" charset="0"/>
              </a:rPr>
              <a:t>NCP </a:t>
            </a:r>
            <a:r>
              <a:rPr lang="sk-SK" sz="2400" b="1" dirty="0" err="1">
                <a:solidFill>
                  <a:srgbClr val="0070C0"/>
                </a:solidFill>
                <a:latin typeface="Calibri" panose="020F0502020204030204" pitchFamily="34" charset="0"/>
                <a:cs typeface="Calibri" panose="020F0502020204030204" pitchFamily="34" charset="0"/>
              </a:rPr>
              <a:t>system</a:t>
            </a:r>
            <a:r>
              <a:rPr lang="sk-SK" sz="2400" b="1" dirty="0">
                <a:solidFill>
                  <a:srgbClr val="0070C0"/>
                </a:solidFill>
                <a:latin typeface="Calibri" panose="020F0502020204030204" pitchFamily="34" charset="0"/>
                <a:cs typeface="Calibri" panose="020F0502020204030204" pitchFamily="34" charset="0"/>
              </a:rPr>
              <a:t> II.</a:t>
            </a:r>
          </a:p>
        </p:txBody>
      </p:sp>
      <p:sp>
        <p:nvSpPr>
          <p:cNvPr id="3" name="Zástupný objekt pre obsah 2">
            <a:extLst>
              <a:ext uri="{FF2B5EF4-FFF2-40B4-BE49-F238E27FC236}">
                <a16:creationId xmlns:a16="http://schemas.microsoft.com/office/drawing/2014/main" id="{C6B23E13-019A-4D46-A616-27595F170BFB}"/>
              </a:ext>
            </a:extLst>
          </p:cNvPr>
          <p:cNvSpPr>
            <a:spLocks noGrp="1"/>
          </p:cNvSpPr>
          <p:nvPr>
            <p:ph sz="quarter" idx="1"/>
          </p:nvPr>
        </p:nvSpPr>
        <p:spPr/>
        <p:txBody>
          <a:bodyPr>
            <a:normAutofit/>
          </a:bodyPr>
          <a:lstStyle/>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success in Horizon 2020 correlates with the quality of NCPs services. </a:t>
            </a:r>
            <a:r>
              <a:rPr lang="en-GB"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Countries with a more heterogeneous system have a lower success rate.</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preferred approach seems to be that which is present in Austria, Czechia, and Slovakia. In these countries, all NCPs are in one agency, which allows them to interact more and learn from each other. At the same time, such model enables a more strategic approach to the promotion of Horizon 2020, as well as support for those interested in the programme and better representation. </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Finally, in case of smaller countries it is possible for NCPs to cover more areas (this is also the case in Slovakia). </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We can consider this approach to be more strategic, but also more costly.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sk-SK" dirty="0"/>
          </a:p>
        </p:txBody>
      </p:sp>
    </p:spTree>
    <p:extLst>
      <p:ext uri="{BB962C8B-B14F-4D97-AF65-F5344CB8AC3E}">
        <p14:creationId xmlns:p14="http://schemas.microsoft.com/office/powerpoint/2010/main" val="1600826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3B4FDB9-E611-4A36-A0F8-0A23D5594394}"/>
              </a:ext>
            </a:extLst>
          </p:cNvPr>
          <p:cNvSpPr>
            <a:spLocks noGrp="1"/>
          </p:cNvSpPr>
          <p:nvPr>
            <p:ph type="title"/>
          </p:nvPr>
        </p:nvSpPr>
        <p:spPr>
          <a:xfrm>
            <a:off x="457200" y="152400"/>
            <a:ext cx="8229600" cy="828328"/>
          </a:xfrm>
        </p:spPr>
        <p:txBody>
          <a:bodyPr/>
          <a:lstStyle/>
          <a:p>
            <a:pPr algn="r"/>
            <a:r>
              <a:rPr lang="sk-SK" sz="2400" b="1" dirty="0">
                <a:solidFill>
                  <a:srgbClr val="0070C0"/>
                </a:solidFill>
                <a:latin typeface="Calibri" panose="020F0502020204030204" pitchFamily="34" charset="0"/>
                <a:cs typeface="Calibri" panose="020F0502020204030204" pitchFamily="34" charset="0"/>
              </a:rPr>
              <a:t>NCP </a:t>
            </a:r>
            <a:r>
              <a:rPr lang="sk-SK" sz="2400" b="1" dirty="0" err="1">
                <a:solidFill>
                  <a:srgbClr val="0070C0"/>
                </a:solidFill>
                <a:latin typeface="Calibri" panose="020F0502020204030204" pitchFamily="34" charset="0"/>
                <a:cs typeface="Calibri" panose="020F0502020204030204" pitchFamily="34" charset="0"/>
              </a:rPr>
              <a:t>system</a:t>
            </a:r>
            <a:r>
              <a:rPr lang="sk-SK" sz="2400" b="1" dirty="0">
                <a:solidFill>
                  <a:srgbClr val="0070C0"/>
                </a:solidFill>
                <a:latin typeface="Calibri" panose="020F0502020204030204" pitchFamily="34" charset="0"/>
                <a:cs typeface="Calibri" panose="020F0502020204030204" pitchFamily="34" charset="0"/>
              </a:rPr>
              <a:t> III.</a:t>
            </a:r>
          </a:p>
        </p:txBody>
      </p:sp>
      <p:graphicFrame>
        <p:nvGraphicFramePr>
          <p:cNvPr id="4" name="Zástupný objekt pre obsah 3">
            <a:extLst>
              <a:ext uri="{FF2B5EF4-FFF2-40B4-BE49-F238E27FC236}">
                <a16:creationId xmlns:a16="http://schemas.microsoft.com/office/drawing/2014/main" id="{37298E48-BB83-493F-8D30-8C6D82A3F861}"/>
              </a:ext>
            </a:extLst>
          </p:cNvPr>
          <p:cNvGraphicFramePr>
            <a:graphicFrameLocks noGrp="1"/>
          </p:cNvGraphicFramePr>
          <p:nvPr>
            <p:ph sz="quarter" idx="1"/>
            <p:extLst>
              <p:ext uri="{D42A27DB-BD31-4B8C-83A1-F6EECF244321}">
                <p14:modId xmlns:p14="http://schemas.microsoft.com/office/powerpoint/2010/main" val="557493236"/>
              </p:ext>
            </p:extLst>
          </p:nvPr>
        </p:nvGraphicFramePr>
        <p:xfrm>
          <a:off x="457200" y="1097449"/>
          <a:ext cx="8363272" cy="5283879"/>
        </p:xfrm>
        <a:graphic>
          <a:graphicData uri="http://schemas.openxmlformats.org/drawingml/2006/table">
            <a:tbl>
              <a:tblPr firstRow="1" firstCol="1" bandRow="1">
                <a:tableStyleId>{5C22544A-7EE6-4342-B048-85BDC9FD1C3A}</a:tableStyleId>
              </a:tblPr>
              <a:tblGrid>
                <a:gridCol w="426527">
                  <a:extLst>
                    <a:ext uri="{9D8B030D-6E8A-4147-A177-3AD203B41FA5}">
                      <a16:colId xmlns:a16="http://schemas.microsoft.com/office/drawing/2014/main" val="2856353359"/>
                    </a:ext>
                  </a:extLst>
                </a:gridCol>
                <a:gridCol w="2667884">
                  <a:extLst>
                    <a:ext uri="{9D8B030D-6E8A-4147-A177-3AD203B41FA5}">
                      <a16:colId xmlns:a16="http://schemas.microsoft.com/office/drawing/2014/main" val="801033994"/>
                    </a:ext>
                  </a:extLst>
                </a:gridCol>
                <a:gridCol w="1204312">
                  <a:extLst>
                    <a:ext uri="{9D8B030D-6E8A-4147-A177-3AD203B41FA5}">
                      <a16:colId xmlns:a16="http://schemas.microsoft.com/office/drawing/2014/main" val="3026862589"/>
                    </a:ext>
                  </a:extLst>
                </a:gridCol>
                <a:gridCol w="418162">
                  <a:extLst>
                    <a:ext uri="{9D8B030D-6E8A-4147-A177-3AD203B41FA5}">
                      <a16:colId xmlns:a16="http://schemas.microsoft.com/office/drawing/2014/main" val="4264775619"/>
                    </a:ext>
                  </a:extLst>
                </a:gridCol>
                <a:gridCol w="396419">
                  <a:extLst>
                    <a:ext uri="{9D8B030D-6E8A-4147-A177-3AD203B41FA5}">
                      <a16:colId xmlns:a16="http://schemas.microsoft.com/office/drawing/2014/main" val="3840692129"/>
                    </a:ext>
                  </a:extLst>
                </a:gridCol>
                <a:gridCol w="533578">
                  <a:extLst>
                    <a:ext uri="{9D8B030D-6E8A-4147-A177-3AD203B41FA5}">
                      <a16:colId xmlns:a16="http://schemas.microsoft.com/office/drawing/2014/main" val="1961606745"/>
                    </a:ext>
                  </a:extLst>
                </a:gridCol>
                <a:gridCol w="329514">
                  <a:extLst>
                    <a:ext uri="{9D8B030D-6E8A-4147-A177-3AD203B41FA5}">
                      <a16:colId xmlns:a16="http://schemas.microsoft.com/office/drawing/2014/main" val="3488272818"/>
                    </a:ext>
                  </a:extLst>
                </a:gridCol>
                <a:gridCol w="431545">
                  <a:extLst>
                    <a:ext uri="{9D8B030D-6E8A-4147-A177-3AD203B41FA5}">
                      <a16:colId xmlns:a16="http://schemas.microsoft.com/office/drawing/2014/main" val="1299196184"/>
                    </a:ext>
                  </a:extLst>
                </a:gridCol>
                <a:gridCol w="475033">
                  <a:extLst>
                    <a:ext uri="{9D8B030D-6E8A-4147-A177-3AD203B41FA5}">
                      <a16:colId xmlns:a16="http://schemas.microsoft.com/office/drawing/2014/main" val="3359973754"/>
                    </a:ext>
                  </a:extLst>
                </a:gridCol>
                <a:gridCol w="429871">
                  <a:extLst>
                    <a:ext uri="{9D8B030D-6E8A-4147-A177-3AD203B41FA5}">
                      <a16:colId xmlns:a16="http://schemas.microsoft.com/office/drawing/2014/main" val="3480957288"/>
                    </a:ext>
                  </a:extLst>
                </a:gridCol>
                <a:gridCol w="530232">
                  <a:extLst>
                    <a:ext uri="{9D8B030D-6E8A-4147-A177-3AD203B41FA5}">
                      <a16:colId xmlns:a16="http://schemas.microsoft.com/office/drawing/2014/main" val="2001121397"/>
                    </a:ext>
                  </a:extLst>
                </a:gridCol>
                <a:gridCol w="520195">
                  <a:extLst>
                    <a:ext uri="{9D8B030D-6E8A-4147-A177-3AD203B41FA5}">
                      <a16:colId xmlns:a16="http://schemas.microsoft.com/office/drawing/2014/main" val="3612410587"/>
                    </a:ext>
                  </a:extLst>
                </a:gridCol>
              </a:tblGrid>
              <a:tr h="902441">
                <a:tc>
                  <a:txBody>
                    <a:bodyPr/>
                    <a:lstStyle/>
                    <a:p>
                      <a:pPr>
                        <a:lnSpc>
                          <a:spcPct val="107000"/>
                        </a:lnSpc>
                      </a:pPr>
                      <a:r>
                        <a:rPr lang="en-GB" sz="700">
                          <a:effectLst/>
                        </a:rPr>
                        <a:t>Country</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Coordinator´s institution</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Dedicated NCP institution</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Number of NCPs</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NCPs at NCP coordinator´s institution</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Agency</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Ministry</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University/Research institution</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Regions</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Asssociations/Chambers/Network</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Others</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dirty="0">
                          <a:effectLst/>
                        </a:rPr>
                        <a:t>Private Company</a:t>
                      </a:r>
                      <a:endParaRPr lang="sk-SK" sz="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1935129908"/>
                  </a:ext>
                </a:extLst>
              </a:tr>
              <a:tr h="290770">
                <a:tc>
                  <a:txBody>
                    <a:bodyPr/>
                    <a:lstStyle/>
                    <a:p>
                      <a:pPr>
                        <a:lnSpc>
                          <a:spcPct val="107000"/>
                        </a:lnSpc>
                      </a:pPr>
                      <a:r>
                        <a:rPr lang="en-GB" sz="700">
                          <a:effectLst/>
                        </a:rPr>
                        <a:t>AL</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Ministry of Education, Sport and Youth; National Agency of Scientific Research and Innovation</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30</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9</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14</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extLst>
                  <a:ext uri="{0D108BD9-81ED-4DB2-BD59-A6C34878D82A}">
                    <a16:rowId xmlns:a16="http://schemas.microsoft.com/office/drawing/2014/main" val="1740345148"/>
                  </a:ext>
                </a:extLst>
              </a:tr>
              <a:tr h="174462">
                <a:tc>
                  <a:txBody>
                    <a:bodyPr/>
                    <a:lstStyle/>
                    <a:p>
                      <a:pPr>
                        <a:lnSpc>
                          <a:spcPct val="107000"/>
                        </a:lnSpc>
                      </a:pPr>
                      <a:r>
                        <a:rPr lang="en-GB" sz="700">
                          <a:effectLst/>
                        </a:rPr>
                        <a:t>AM</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National Academy of Sciences of Armenia</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19</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3030657912"/>
                  </a:ext>
                </a:extLst>
              </a:tr>
              <a:tr h="233731">
                <a:tc>
                  <a:txBody>
                    <a:bodyPr/>
                    <a:lstStyle/>
                    <a:p>
                      <a:pPr>
                        <a:lnSpc>
                          <a:spcPct val="107000"/>
                        </a:lnSpc>
                      </a:pPr>
                      <a:r>
                        <a:rPr lang="en-GB" sz="700">
                          <a:effectLst/>
                        </a:rPr>
                        <a:t>AT</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Austrian Research Promotion Agency</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Austrian Research Promotion Agency</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20</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20</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extLst>
                  <a:ext uri="{0D108BD9-81ED-4DB2-BD59-A6C34878D82A}">
                    <a16:rowId xmlns:a16="http://schemas.microsoft.com/office/drawing/2014/main" val="2014623763"/>
                  </a:ext>
                </a:extLst>
              </a:tr>
              <a:tr h="132924">
                <a:tc>
                  <a:txBody>
                    <a:bodyPr/>
                    <a:lstStyle/>
                    <a:p>
                      <a:pPr>
                        <a:lnSpc>
                          <a:spcPct val="107000"/>
                        </a:lnSpc>
                      </a:pPr>
                      <a:r>
                        <a:rPr lang="en-GB" sz="700">
                          <a:effectLst/>
                        </a:rPr>
                        <a:t>BA</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Ministry of Civil Affairs</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8</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2424953338"/>
                  </a:ext>
                </a:extLst>
              </a:tr>
              <a:tr h="149539">
                <a:tc>
                  <a:txBody>
                    <a:bodyPr/>
                    <a:lstStyle/>
                    <a:p>
                      <a:pPr>
                        <a:lnSpc>
                          <a:spcPct val="107000"/>
                        </a:lnSpc>
                      </a:pPr>
                      <a:r>
                        <a:rPr lang="en-GB" sz="700">
                          <a:effectLst/>
                        </a:rPr>
                        <a:t>BG</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Ministry of Education and Science</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58</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6</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20</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16</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8</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8</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extLst>
                  <a:ext uri="{0D108BD9-81ED-4DB2-BD59-A6C34878D82A}">
                    <a16:rowId xmlns:a16="http://schemas.microsoft.com/office/drawing/2014/main" val="2609452732"/>
                  </a:ext>
                </a:extLst>
              </a:tr>
              <a:tr h="132924">
                <a:tc>
                  <a:txBody>
                    <a:bodyPr/>
                    <a:lstStyle/>
                    <a:p>
                      <a:pPr>
                        <a:lnSpc>
                          <a:spcPct val="107000"/>
                        </a:lnSpc>
                      </a:pPr>
                      <a:r>
                        <a:rPr lang="en-GB" sz="700">
                          <a:effectLst/>
                        </a:rPr>
                        <a:t>CZ</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Technology Centre ASCR</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Technology Centre ASCR</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19</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19</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315435953"/>
                  </a:ext>
                </a:extLst>
              </a:tr>
              <a:tr h="149539">
                <a:tc>
                  <a:txBody>
                    <a:bodyPr/>
                    <a:lstStyle/>
                    <a:p>
                      <a:pPr>
                        <a:lnSpc>
                          <a:spcPct val="107000"/>
                        </a:lnSpc>
                      </a:pPr>
                      <a:r>
                        <a:rPr lang="en-GB" sz="700">
                          <a:effectLst/>
                        </a:rPr>
                        <a:t>DE</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DLR Projektträger (DLR-PT)</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123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55</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122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extLst>
                  <a:ext uri="{0D108BD9-81ED-4DB2-BD59-A6C34878D82A}">
                    <a16:rowId xmlns:a16="http://schemas.microsoft.com/office/drawing/2014/main" val="216968810"/>
                  </a:ext>
                </a:extLst>
              </a:tr>
              <a:tr h="265848">
                <a:tc>
                  <a:txBody>
                    <a:bodyPr/>
                    <a:lstStyle/>
                    <a:p>
                      <a:pPr>
                        <a:lnSpc>
                          <a:spcPct val="107000"/>
                        </a:lnSpc>
                      </a:pPr>
                      <a:r>
                        <a:rPr lang="en-GB" sz="700">
                          <a:effectLst/>
                        </a:rPr>
                        <a:t>GE</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Ministry of Education, Science, Culture and Sport of Georgia</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14</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5</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4</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285226650"/>
                  </a:ext>
                </a:extLst>
              </a:tr>
              <a:tr h="233731">
                <a:tc>
                  <a:txBody>
                    <a:bodyPr/>
                    <a:lstStyle/>
                    <a:p>
                      <a:pPr>
                        <a:lnSpc>
                          <a:spcPct val="107000"/>
                        </a:lnSpc>
                      </a:pPr>
                      <a:r>
                        <a:rPr lang="en-GB" sz="700">
                          <a:effectLst/>
                        </a:rPr>
                        <a:t>HR</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Agency for Mobility and EU Programmes; Ministry of Science and Education of the Republic of Croatia</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19</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4</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5</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extLst>
                  <a:ext uri="{0D108BD9-81ED-4DB2-BD59-A6C34878D82A}">
                    <a16:rowId xmlns:a16="http://schemas.microsoft.com/office/drawing/2014/main" val="2506756627"/>
                  </a:ext>
                </a:extLst>
              </a:tr>
              <a:tr h="354493">
                <a:tc>
                  <a:txBody>
                    <a:bodyPr/>
                    <a:lstStyle/>
                    <a:p>
                      <a:pPr>
                        <a:lnSpc>
                          <a:spcPct val="107000"/>
                        </a:lnSpc>
                      </a:pPr>
                      <a:r>
                        <a:rPr lang="en-GB" sz="700">
                          <a:effectLst/>
                        </a:rPr>
                        <a:t>HU</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National Research, Development and Innovation Office</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National Research, Development and Innovation Office</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18</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4</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3043852477"/>
                  </a:ext>
                </a:extLst>
              </a:tr>
              <a:tr h="333638">
                <a:tc>
                  <a:txBody>
                    <a:bodyPr/>
                    <a:lstStyle/>
                    <a:p>
                      <a:pPr>
                        <a:lnSpc>
                          <a:spcPct val="107000"/>
                        </a:lnSpc>
                      </a:pPr>
                      <a:r>
                        <a:rPr lang="en-GB" sz="700">
                          <a:effectLst/>
                        </a:rPr>
                        <a:t>MD</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National Agency for Research and Development</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National Agency for Research and Development</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20</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8</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8</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6</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3122480572"/>
                  </a:ext>
                </a:extLst>
              </a:tr>
              <a:tr h="132924">
                <a:tc>
                  <a:txBody>
                    <a:bodyPr/>
                    <a:lstStyle/>
                    <a:p>
                      <a:pPr>
                        <a:lnSpc>
                          <a:spcPct val="107000"/>
                        </a:lnSpc>
                      </a:pPr>
                      <a:r>
                        <a:rPr lang="en-GB" sz="700">
                          <a:effectLst/>
                        </a:rPr>
                        <a:t>ME</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Ministry of Science</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10</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7</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9</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3575195933"/>
                  </a:ext>
                </a:extLst>
              </a:tr>
              <a:tr h="149539">
                <a:tc>
                  <a:txBody>
                    <a:bodyPr/>
                    <a:lstStyle/>
                    <a:p>
                      <a:pPr>
                        <a:lnSpc>
                          <a:spcPct val="107000"/>
                        </a:lnSpc>
                      </a:pPr>
                      <a:r>
                        <a:rPr lang="en-GB" sz="700">
                          <a:effectLst/>
                        </a:rPr>
                        <a:t>MK</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Ministry of Education and Science</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20</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6</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6</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extLst>
                  <a:ext uri="{0D108BD9-81ED-4DB2-BD59-A6C34878D82A}">
                    <a16:rowId xmlns:a16="http://schemas.microsoft.com/office/drawing/2014/main" val="1088466178"/>
                  </a:ext>
                </a:extLst>
              </a:tr>
              <a:tr h="132924">
                <a:tc>
                  <a:txBody>
                    <a:bodyPr/>
                    <a:lstStyle/>
                    <a:p>
                      <a:pPr>
                        <a:lnSpc>
                          <a:spcPct val="107000"/>
                        </a:lnSpc>
                      </a:pPr>
                      <a:r>
                        <a:rPr lang="en-GB" sz="700">
                          <a:effectLst/>
                        </a:rPr>
                        <a:t>RO</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MCI - Ministry of Research and Innovation</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36</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4065237908"/>
                  </a:ext>
                </a:extLst>
              </a:tr>
              <a:tr h="265848">
                <a:tc>
                  <a:txBody>
                    <a:bodyPr/>
                    <a:lstStyle/>
                    <a:p>
                      <a:pPr>
                        <a:lnSpc>
                          <a:spcPct val="107000"/>
                        </a:lnSpc>
                      </a:pPr>
                      <a:r>
                        <a:rPr lang="en-GB" sz="700">
                          <a:effectLst/>
                        </a:rPr>
                        <a:t>RS</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Ministry of Education, Science and Technological Development</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9</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6</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dirty="0">
                          <a:effectLst/>
                        </a:rPr>
                        <a:t>1</a:t>
                      </a:r>
                      <a:endParaRPr lang="sk-SK" sz="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dirty="0">
                        <a:effectLst/>
                        <a:latin typeface="Calibri" panose="020F0502020204030204" pitchFamily="34" charset="0"/>
                        <a:cs typeface="Times New Roman" panose="02020603050405020304" pitchFamily="18" charset="0"/>
                      </a:endParaRPr>
                    </a:p>
                  </a:txBody>
                  <a:tcPr marL="36654" marR="36654" marT="0" marB="0" anchor="b"/>
                </a:tc>
                <a:extLst>
                  <a:ext uri="{0D108BD9-81ED-4DB2-BD59-A6C34878D82A}">
                    <a16:rowId xmlns:a16="http://schemas.microsoft.com/office/drawing/2014/main" val="3961266391"/>
                  </a:ext>
                </a:extLst>
              </a:tr>
              <a:tr h="233731">
                <a:tc>
                  <a:txBody>
                    <a:bodyPr/>
                    <a:lstStyle/>
                    <a:p>
                      <a:pPr>
                        <a:lnSpc>
                          <a:spcPct val="107000"/>
                        </a:lnSpc>
                      </a:pPr>
                      <a:r>
                        <a:rPr lang="en-GB" sz="700">
                          <a:effectLst/>
                        </a:rPr>
                        <a:t>SI</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Ministry of Education, Science and Sport</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Ministry of Education, Science and Sport</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15</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19</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dirty="0">
                          <a:effectLst/>
                        </a:rPr>
                        <a:t>1</a:t>
                      </a:r>
                      <a:endParaRPr lang="sk-SK" sz="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3928938916"/>
                  </a:ext>
                </a:extLst>
              </a:tr>
              <a:tr h="333638">
                <a:tc>
                  <a:txBody>
                    <a:bodyPr/>
                    <a:lstStyle/>
                    <a:p>
                      <a:pPr>
                        <a:lnSpc>
                          <a:spcPct val="107000"/>
                        </a:lnSpc>
                      </a:pPr>
                      <a:r>
                        <a:rPr lang="en-GB" sz="700">
                          <a:effectLst/>
                        </a:rPr>
                        <a:t>SK</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Slovak Centre of Scientific and Technical Information</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Slovak Centre of Scientific and Technical Information</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14</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14</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extLst>
                  <a:ext uri="{0D108BD9-81ED-4DB2-BD59-A6C34878D82A}">
                    <a16:rowId xmlns:a16="http://schemas.microsoft.com/office/drawing/2014/main" val="61733619"/>
                  </a:ext>
                </a:extLst>
              </a:tr>
              <a:tr h="265848">
                <a:tc>
                  <a:txBody>
                    <a:bodyPr/>
                    <a:lstStyle/>
                    <a:p>
                      <a:pPr>
                        <a:lnSpc>
                          <a:spcPct val="107000"/>
                        </a:lnSpc>
                      </a:pPr>
                      <a:r>
                        <a:rPr lang="en-GB" sz="700">
                          <a:effectLst/>
                        </a:rPr>
                        <a:t>TN</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Ministère de l'Enseignement Supérieur et de la Recherche Scientifique (MESRS)</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20</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2438642383"/>
                  </a:ext>
                </a:extLst>
              </a:tr>
              <a:tr h="149539">
                <a:tc>
                  <a:txBody>
                    <a:bodyPr/>
                    <a:lstStyle/>
                    <a:p>
                      <a:pPr>
                        <a:lnSpc>
                          <a:spcPct val="107000"/>
                        </a:lnSpc>
                      </a:pPr>
                      <a:r>
                        <a:rPr lang="en-GB" sz="700">
                          <a:effectLst/>
                        </a:rPr>
                        <a:t>TR</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TÜBİTAK</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TÜBİTAK</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39</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28</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29</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8</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tc>
                  <a:txBody>
                    <a:bodyPr/>
                    <a:lstStyle/>
                    <a:p>
                      <a:pPr>
                        <a:lnSpc>
                          <a:spcPct val="107000"/>
                        </a:lnSpc>
                      </a:pPr>
                      <a:endParaRPr lang="sk-SK" sz="900">
                        <a:effectLst/>
                        <a:latin typeface="Calibri" panose="020F0502020204030204" pitchFamily="34" charset="0"/>
                        <a:cs typeface="Times New Roman" panose="02020603050405020304" pitchFamily="18" charset="0"/>
                      </a:endParaRPr>
                    </a:p>
                  </a:txBody>
                  <a:tcPr marL="36654" marR="36654" marT="0" marB="0" anchor="b"/>
                </a:tc>
                <a:extLst>
                  <a:ext uri="{0D108BD9-81ED-4DB2-BD59-A6C34878D82A}">
                    <a16:rowId xmlns:a16="http://schemas.microsoft.com/office/drawing/2014/main" val="529745214"/>
                  </a:ext>
                </a:extLst>
              </a:tr>
              <a:tr h="132924">
                <a:tc>
                  <a:txBody>
                    <a:bodyPr/>
                    <a:lstStyle/>
                    <a:p>
                      <a:pPr>
                        <a:lnSpc>
                          <a:spcPct val="107000"/>
                        </a:lnSpc>
                      </a:pPr>
                      <a:r>
                        <a:rPr lang="en-GB" sz="700">
                          <a:effectLst/>
                        </a:rPr>
                        <a:t>UA</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Ministry of Education and Science of Ukraine</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36</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31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4153649010"/>
                  </a:ext>
                </a:extLst>
              </a:tr>
              <a:tr h="132924">
                <a:tc>
                  <a:txBody>
                    <a:bodyPr/>
                    <a:lstStyle/>
                    <a:p>
                      <a:pPr>
                        <a:lnSpc>
                          <a:spcPct val="107000"/>
                        </a:lnSpc>
                      </a:pPr>
                      <a:r>
                        <a:rPr lang="en-GB" sz="700">
                          <a:effectLst/>
                        </a:rPr>
                        <a:t>Total</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nSpc>
                          <a:spcPct val="107000"/>
                        </a:lnSpc>
                      </a:pPr>
                      <a:r>
                        <a:rPr lang="en-GB" sz="700">
                          <a:effectLst/>
                        </a:rPr>
                        <a:t> </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574</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243</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258</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dirty="0">
                          <a:effectLst/>
                        </a:rPr>
                        <a:t>115</a:t>
                      </a:r>
                      <a:endParaRPr lang="sk-SK" sz="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146</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8</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21</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a:effectLst/>
                        </a:rPr>
                        <a:t>5</a:t>
                      </a:r>
                      <a:endParaRPr lang="sk-SK" sz="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tc>
                  <a:txBody>
                    <a:bodyPr/>
                    <a:lstStyle/>
                    <a:p>
                      <a:pPr algn="ctr">
                        <a:lnSpc>
                          <a:spcPct val="107000"/>
                        </a:lnSpc>
                      </a:pPr>
                      <a:r>
                        <a:rPr lang="en-GB" sz="700" dirty="0">
                          <a:effectLst/>
                        </a:rPr>
                        <a:t>2</a:t>
                      </a:r>
                      <a:endParaRPr lang="sk-SK" sz="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654" marR="36654" marT="0" marB="0" anchor="b"/>
                </a:tc>
                <a:extLst>
                  <a:ext uri="{0D108BD9-81ED-4DB2-BD59-A6C34878D82A}">
                    <a16:rowId xmlns:a16="http://schemas.microsoft.com/office/drawing/2014/main" val="176560912"/>
                  </a:ext>
                </a:extLst>
              </a:tr>
            </a:tbl>
          </a:graphicData>
        </a:graphic>
      </p:graphicFrame>
      <p:sp>
        <p:nvSpPr>
          <p:cNvPr id="6" name="BlokTextu 5">
            <a:extLst>
              <a:ext uri="{FF2B5EF4-FFF2-40B4-BE49-F238E27FC236}">
                <a16:creationId xmlns:a16="http://schemas.microsoft.com/office/drawing/2014/main" id="{6E3972B8-923A-488C-9AA5-4A68AF58447B}"/>
              </a:ext>
            </a:extLst>
          </p:cNvPr>
          <p:cNvSpPr txBox="1"/>
          <p:nvPr/>
        </p:nvSpPr>
        <p:spPr>
          <a:xfrm>
            <a:off x="1547664" y="6498049"/>
            <a:ext cx="8363272" cy="338554"/>
          </a:xfrm>
          <a:prstGeom prst="rect">
            <a:avLst/>
          </a:prstGeom>
          <a:noFill/>
        </p:spPr>
        <p:txBody>
          <a:bodyPr wrap="square">
            <a:spAutoFit/>
          </a:bodyPr>
          <a:lstStyle/>
          <a:p>
            <a:r>
              <a:rPr lang="sk-SK" sz="1600" i="1" u="sng" dirty="0" err="1">
                <a:effectLst/>
                <a:latin typeface="Times New Roman" panose="02020603050405020304" pitchFamily="18" charset="0"/>
                <a:ea typeface="Times New Roman" panose="02020603050405020304" pitchFamily="18" charset="0"/>
                <a:hlinkClick r:id="rId2">
                  <a:extLst>
                    <a:ext uri="{A12FA001-AC4F-418D-AE19-62706E023703}">
                      <ahyp:hlinkClr xmlns:ahyp="http://schemas.microsoft.com/office/drawing/2018/hyperlinkcolor" val="tx"/>
                    </a:ext>
                  </a:extLst>
                </a:hlinkClick>
              </a:rPr>
              <a:t>Data</a:t>
            </a:r>
            <a:r>
              <a:rPr lang="sk-SK" sz="1600" i="1" u="sng" dirty="0">
                <a:effectLst/>
                <a:latin typeface="Times New Roman" panose="02020603050405020304" pitchFamily="18" charset="0"/>
                <a:ea typeface="Times New Roman" panose="02020603050405020304" pitchFamily="18" charset="0"/>
                <a:hlinkClick r:id="rId2">
                  <a:extLst>
                    <a:ext uri="{A12FA001-AC4F-418D-AE19-62706E023703}">
                      <ahyp:hlinkClr xmlns:ahyp="http://schemas.microsoft.com/office/drawing/2018/hyperlinkcolor" val="tx"/>
                    </a:ext>
                  </a:extLst>
                </a:hlinkClick>
              </a:rPr>
              <a:t>: https://ec.europa.eu/info/funding-tenders/opportunities/portal/screen/support/ncp</a:t>
            </a:r>
            <a:r>
              <a:rPr lang="sk-SK" sz="1600" i="1" dirty="0">
                <a:effectLst/>
                <a:latin typeface="Times New Roman" panose="02020603050405020304" pitchFamily="18" charset="0"/>
                <a:ea typeface="Times New Roman" panose="02020603050405020304" pitchFamily="18" charset="0"/>
              </a:rPr>
              <a:t>) </a:t>
            </a:r>
            <a:endParaRPr lang="sk-SK" sz="1600" i="1" dirty="0"/>
          </a:p>
        </p:txBody>
      </p:sp>
    </p:spTree>
    <p:extLst>
      <p:ext uri="{BB962C8B-B14F-4D97-AF65-F5344CB8AC3E}">
        <p14:creationId xmlns:p14="http://schemas.microsoft.com/office/powerpoint/2010/main" val="21915489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BB55476-9838-40AC-A818-7E4FB5F70652}"/>
              </a:ext>
            </a:extLst>
          </p:cNvPr>
          <p:cNvSpPr>
            <a:spLocks noGrp="1"/>
          </p:cNvSpPr>
          <p:nvPr>
            <p:ph type="title"/>
          </p:nvPr>
        </p:nvSpPr>
        <p:spPr/>
        <p:txBody>
          <a:bodyPr/>
          <a:lstStyle/>
          <a:p>
            <a:endParaRPr lang="sk-SK"/>
          </a:p>
        </p:txBody>
      </p:sp>
      <p:sp>
        <p:nvSpPr>
          <p:cNvPr id="3" name="Zástupný objekt pre obsah 2">
            <a:extLst>
              <a:ext uri="{FF2B5EF4-FFF2-40B4-BE49-F238E27FC236}">
                <a16:creationId xmlns:a16="http://schemas.microsoft.com/office/drawing/2014/main" id="{0DF007C0-2936-4F2C-A74A-6D00DF0DE48D}"/>
              </a:ext>
            </a:extLst>
          </p:cNvPr>
          <p:cNvSpPr>
            <a:spLocks noGrp="1"/>
          </p:cNvSpPr>
          <p:nvPr>
            <p:ph sz="quarter" idx="1"/>
          </p:nvPr>
        </p:nvSpPr>
        <p:spPr/>
        <p:txBody>
          <a:bodyPr/>
          <a:lstStyle/>
          <a:p>
            <a:pPr marL="0" indent="0" algn="ctr">
              <a:buNone/>
            </a:pPr>
            <a:endParaRPr lang="sk-SK" sz="3200" b="1" dirty="0">
              <a:solidFill>
                <a:srgbClr val="0070C0"/>
              </a:solidFill>
              <a:effectLst>
                <a:outerShdw blurRad="38100" dist="38100" dir="2700000" algn="tl">
                  <a:srgbClr val="000000">
                    <a:alpha val="43137"/>
                  </a:srgbClr>
                </a:outerShdw>
              </a:effectLst>
              <a:latin typeface="+mj-lt"/>
              <a:ea typeface="+mj-ea"/>
              <a:cs typeface="+mj-cs"/>
            </a:endParaRPr>
          </a:p>
          <a:p>
            <a:pPr marL="0" indent="0" algn="ctr">
              <a:buNone/>
            </a:pPr>
            <a:endParaRPr lang="sk-SK" sz="3200" b="1" dirty="0">
              <a:solidFill>
                <a:srgbClr val="0070C0"/>
              </a:solidFill>
              <a:effectLst>
                <a:outerShdw blurRad="38100" dist="38100" dir="2700000" algn="tl">
                  <a:srgbClr val="000000">
                    <a:alpha val="43137"/>
                  </a:srgbClr>
                </a:outerShdw>
              </a:effectLst>
              <a:latin typeface="+mj-lt"/>
              <a:ea typeface="+mj-ea"/>
              <a:cs typeface="+mj-cs"/>
            </a:endParaRPr>
          </a:p>
          <a:p>
            <a:pPr marL="0" indent="0" algn="ctr">
              <a:buNone/>
            </a:pPr>
            <a:endParaRPr lang="sk-SK" sz="3200" b="1" dirty="0">
              <a:solidFill>
                <a:srgbClr val="0070C0"/>
              </a:solidFill>
              <a:latin typeface="Calibri" panose="020F0502020204030204" pitchFamily="34" charset="0"/>
              <a:ea typeface="+mj-ea"/>
              <a:cs typeface="Calibri" panose="020F0502020204030204" pitchFamily="34" charset="0"/>
            </a:endParaRPr>
          </a:p>
          <a:p>
            <a:pPr marL="0" indent="0" algn="ctr">
              <a:buNone/>
            </a:pPr>
            <a:r>
              <a:rPr lang="en-GB" sz="3200" b="1" dirty="0">
                <a:solidFill>
                  <a:srgbClr val="0070C0"/>
                </a:solidFill>
                <a:latin typeface="Calibri" panose="020F0502020204030204" pitchFamily="34" charset="0"/>
                <a:ea typeface="+mj-ea"/>
                <a:cs typeface="Calibri" panose="020F0502020204030204" pitchFamily="34" charset="0"/>
              </a:rPr>
              <a:t>SURVEY: INFORMATION ON THE SURVEY REALIZED IN EUSDR COUNTRIES</a:t>
            </a:r>
            <a:endParaRPr lang="sk-SK" sz="3200" b="1" dirty="0">
              <a:solidFill>
                <a:srgbClr val="0070C0"/>
              </a:solidFill>
              <a:latin typeface="Calibri" panose="020F0502020204030204" pitchFamily="34" charset="0"/>
              <a:ea typeface="+mj-ea"/>
              <a:cs typeface="Calibri" panose="020F0502020204030204" pitchFamily="34" charset="0"/>
            </a:endParaRPr>
          </a:p>
          <a:p>
            <a:pPr marL="0" indent="0" algn="ctr">
              <a:buNone/>
            </a:pPr>
            <a:r>
              <a:rPr lang="en-GB" sz="2000" b="1" dirty="0">
                <a:latin typeface="Calibri" panose="020F0502020204030204" pitchFamily="34" charset="0"/>
                <a:ea typeface="+mj-ea"/>
                <a:cs typeface="Calibri" panose="020F0502020204030204" pitchFamily="34" charset="0"/>
              </a:rPr>
              <a:t>Survey for policymakers</a:t>
            </a:r>
            <a:endParaRPr lang="sk-SK" sz="2000" b="1" dirty="0">
              <a:latin typeface="Calibri" panose="020F0502020204030204" pitchFamily="34" charset="0"/>
              <a:ea typeface="+mj-ea"/>
              <a:cs typeface="Calibri" panose="020F0502020204030204" pitchFamily="34" charset="0"/>
            </a:endParaRPr>
          </a:p>
        </p:txBody>
      </p:sp>
      <p:sp>
        <p:nvSpPr>
          <p:cNvPr id="4" name="BlokTextu 3">
            <a:extLst>
              <a:ext uri="{FF2B5EF4-FFF2-40B4-BE49-F238E27FC236}">
                <a16:creationId xmlns:a16="http://schemas.microsoft.com/office/drawing/2014/main" id="{9B908E76-02F6-4BB3-B2AE-AEF2FCE56A95}"/>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2474266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504" y="116632"/>
            <a:ext cx="8686800" cy="990600"/>
          </a:xfrm>
        </p:spPr>
        <p:txBody>
          <a:bodyPr>
            <a:normAutofit/>
          </a:bodyPr>
          <a:lstStyle/>
          <a:p>
            <a:pPr algn="r"/>
            <a:r>
              <a:rPr lang="sk-SK" sz="2400" b="1" dirty="0" err="1">
                <a:solidFill>
                  <a:srgbClr val="0070C0"/>
                </a:solidFill>
                <a:latin typeface="Calibri" panose="020F0502020204030204" pitchFamily="34" charset="0"/>
                <a:cs typeface="Calibri" panose="020F0502020204030204" pitchFamily="34" charset="0"/>
              </a:rPr>
              <a:t>The</a:t>
            </a:r>
            <a:r>
              <a:rPr lang="sk-SK" sz="2400" b="1" dirty="0">
                <a:solidFill>
                  <a:srgbClr val="0070C0"/>
                </a:solidFill>
                <a:latin typeface="Calibri" panose="020F0502020204030204" pitchFamily="34" charset="0"/>
                <a:cs typeface="Calibri" panose="020F0502020204030204" pitchFamily="34" charset="0"/>
              </a:rPr>
              <a:t> </a:t>
            </a:r>
            <a:r>
              <a:rPr lang="sk-SK" sz="2400" b="1" dirty="0" err="1">
                <a:solidFill>
                  <a:srgbClr val="0070C0"/>
                </a:solidFill>
                <a:latin typeface="Calibri" panose="020F0502020204030204" pitchFamily="34" charset="0"/>
                <a:cs typeface="Calibri" panose="020F0502020204030204" pitchFamily="34" charset="0"/>
              </a:rPr>
              <a:t>aim</a:t>
            </a:r>
            <a:r>
              <a:rPr lang="sk-SK" sz="2400" b="1" dirty="0">
                <a:solidFill>
                  <a:srgbClr val="0070C0"/>
                </a:solidFill>
                <a:latin typeface="Calibri" panose="020F0502020204030204" pitchFamily="34" charset="0"/>
                <a:cs typeface="Calibri" panose="020F0502020204030204" pitchFamily="34" charset="0"/>
              </a:rPr>
              <a:t> of </a:t>
            </a:r>
            <a:r>
              <a:rPr lang="sk-SK" sz="2400" b="1" dirty="0" err="1">
                <a:solidFill>
                  <a:srgbClr val="0070C0"/>
                </a:solidFill>
                <a:latin typeface="Calibri" panose="020F0502020204030204" pitchFamily="34" charset="0"/>
                <a:cs typeface="Calibri" panose="020F0502020204030204" pitchFamily="34" charset="0"/>
              </a:rPr>
              <a:t>the</a:t>
            </a:r>
            <a:r>
              <a:rPr lang="sk-SK" sz="2400" b="1" dirty="0">
                <a:solidFill>
                  <a:srgbClr val="0070C0"/>
                </a:solidFill>
                <a:latin typeface="Calibri" panose="020F0502020204030204" pitchFamily="34" charset="0"/>
                <a:cs typeface="Calibri" panose="020F0502020204030204" pitchFamily="34" charset="0"/>
              </a:rPr>
              <a:t> </a:t>
            </a:r>
            <a:r>
              <a:rPr lang="sk-SK" sz="2400" b="1" dirty="0" err="1">
                <a:solidFill>
                  <a:srgbClr val="0070C0"/>
                </a:solidFill>
                <a:latin typeface="Calibri" panose="020F0502020204030204" pitchFamily="34" charset="0"/>
                <a:cs typeface="Calibri" panose="020F0502020204030204" pitchFamily="34" charset="0"/>
              </a:rPr>
              <a:t>analysis</a:t>
            </a:r>
            <a:endParaRPr lang="sk-SK" sz="2400" b="1" dirty="0">
              <a:solidFill>
                <a:srgbClr val="0070C0"/>
              </a:solidFill>
              <a:latin typeface="Calibri" panose="020F0502020204030204" pitchFamily="34" charset="0"/>
              <a:cs typeface="Calibri" panose="020F0502020204030204" pitchFamily="34" charset="0"/>
            </a:endParaRPr>
          </a:p>
        </p:txBody>
      </p:sp>
      <p:sp>
        <p:nvSpPr>
          <p:cNvPr id="3" name="Zástupný symbol obsahu 2"/>
          <p:cNvSpPr>
            <a:spLocks noGrp="1"/>
          </p:cNvSpPr>
          <p:nvPr>
            <p:ph sz="quarter" idx="1"/>
          </p:nvPr>
        </p:nvSpPr>
        <p:spPr>
          <a:xfrm>
            <a:off x="107504" y="1219199"/>
            <a:ext cx="8856984" cy="5546654"/>
          </a:xfrm>
        </p:spPr>
        <p:txBody>
          <a:bodyPr>
            <a:normAutofit/>
          </a:bodyPr>
          <a:lstStyle/>
          <a:p>
            <a:pPr marL="0" indent="0">
              <a:buNone/>
            </a:pPr>
            <a:r>
              <a:rPr lang="sk-SK" sz="2400" dirty="0"/>
              <a:t>    </a:t>
            </a:r>
          </a:p>
          <a:p>
            <a:pPr marL="0" indent="0">
              <a:buNone/>
            </a:pPr>
            <a:endParaRPr lang="sk-SK" dirty="0">
              <a:latin typeface="Times New Roman" panose="02020603050405020304" pitchFamily="18" charset="0"/>
              <a:cs typeface="Times New Roman" panose="02020603050405020304" pitchFamily="18" charset="0"/>
            </a:endParaRPr>
          </a:p>
          <a:p>
            <a:pPr marL="0" indent="0" algn="ctr">
              <a:buNone/>
            </a:pPr>
            <a:r>
              <a:rPr lang="en-GB" sz="2800" dirty="0">
                <a:latin typeface="Calibri" panose="020F0502020204030204" pitchFamily="34" charset="0"/>
                <a:cs typeface="Calibri" panose="020F0502020204030204" pitchFamily="34" charset="0"/>
              </a:rPr>
              <a:t>The aim of the study is to </a:t>
            </a:r>
            <a:r>
              <a:rPr lang="en-GB" sz="2800" b="1" dirty="0">
                <a:latin typeface="Calibri" panose="020F0502020204030204" pitchFamily="34" charset="0"/>
                <a:cs typeface="Calibri" panose="020F0502020204030204" pitchFamily="34" charset="0"/>
              </a:rPr>
              <a:t>assess the participation of the EUSDR countries in Horizon 2020, cooperation among them and as well as to make recommendations for improving the situation in the region</a:t>
            </a:r>
            <a:r>
              <a:rPr lang="en-GB" sz="2800" dirty="0">
                <a:latin typeface="Calibri" panose="020F0502020204030204" pitchFamily="34" charset="0"/>
                <a:cs typeface="Calibri" panose="020F0502020204030204" pitchFamily="34" charset="0"/>
              </a:rPr>
              <a:t>. The analysis focuses on Priority Area 7 - Knowledge Society (Research, Education, and ICT), which is jointly coordinated by Slovakia and Serbia.</a:t>
            </a:r>
            <a:r>
              <a:rPr lang="sk-SK" sz="2800" dirty="0">
                <a:latin typeface="Calibri" panose="020F0502020204030204" pitchFamily="34" charset="0"/>
                <a:cs typeface="Calibri" panose="020F0502020204030204" pitchFamily="34" charset="0"/>
              </a:rPr>
              <a:t> </a:t>
            </a:r>
          </a:p>
        </p:txBody>
      </p:sp>
      <p:sp>
        <p:nvSpPr>
          <p:cNvPr id="4" name="BlokTextu 3">
            <a:extLst>
              <a:ext uri="{FF2B5EF4-FFF2-40B4-BE49-F238E27FC236}">
                <a16:creationId xmlns:a16="http://schemas.microsoft.com/office/drawing/2014/main" id="{0811A6D0-F814-4A7E-B4EA-E175A23EAAE5}"/>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8436774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CD9E0D-4EB0-492E-A3DE-6942A5B62762}"/>
              </a:ext>
            </a:extLst>
          </p:cNvPr>
          <p:cNvSpPr>
            <a:spLocks noGrp="1"/>
          </p:cNvSpPr>
          <p:nvPr>
            <p:ph type="title"/>
          </p:nvPr>
        </p:nvSpPr>
        <p:spPr/>
        <p:txBody>
          <a:bodyPr/>
          <a:lstStyle/>
          <a:p>
            <a:pPr algn="r"/>
            <a:r>
              <a:rPr lang="sk-SK" sz="2400" b="1" dirty="0" err="1">
                <a:solidFill>
                  <a:srgbClr val="0070C0"/>
                </a:solidFill>
                <a:latin typeface="Calibri" panose="020F0502020204030204" pitchFamily="34" charset="0"/>
                <a:cs typeface="Calibri" panose="020F0502020204030204" pitchFamily="34" charset="0"/>
              </a:rPr>
              <a:t>Participation</a:t>
            </a:r>
            <a:r>
              <a:rPr lang="sk-SK" sz="2400" b="1" dirty="0">
                <a:solidFill>
                  <a:srgbClr val="0070C0"/>
                </a:solidFill>
                <a:latin typeface="Calibri" panose="020F0502020204030204" pitchFamily="34" charset="0"/>
                <a:cs typeface="Calibri" panose="020F0502020204030204" pitchFamily="34" charset="0"/>
              </a:rPr>
              <a:t> in </a:t>
            </a:r>
            <a:r>
              <a:rPr lang="sk-SK" sz="2400" b="1" dirty="0" err="1">
                <a:solidFill>
                  <a:srgbClr val="0070C0"/>
                </a:solidFill>
                <a:latin typeface="Calibri" panose="020F0502020204030204" pitchFamily="34" charset="0"/>
                <a:cs typeface="Calibri" panose="020F0502020204030204" pitchFamily="34" charset="0"/>
              </a:rPr>
              <a:t>the</a:t>
            </a:r>
            <a:r>
              <a:rPr lang="sk-SK" sz="2400" b="1" dirty="0">
                <a:solidFill>
                  <a:srgbClr val="0070C0"/>
                </a:solidFill>
                <a:latin typeface="Calibri" panose="020F0502020204030204" pitchFamily="34" charset="0"/>
                <a:cs typeface="Calibri" panose="020F0502020204030204" pitchFamily="34" charset="0"/>
              </a:rPr>
              <a:t> </a:t>
            </a:r>
            <a:r>
              <a:rPr lang="sk-SK" sz="2400" b="1" dirty="0" err="1">
                <a:solidFill>
                  <a:srgbClr val="0070C0"/>
                </a:solidFill>
                <a:latin typeface="Calibri" panose="020F0502020204030204" pitchFamily="34" charset="0"/>
                <a:cs typeface="Calibri" panose="020F0502020204030204" pitchFamily="34" charset="0"/>
              </a:rPr>
              <a:t>survey</a:t>
            </a:r>
            <a:endParaRPr lang="sk-SK" sz="2400" b="1" dirty="0">
              <a:solidFill>
                <a:srgbClr val="0070C0"/>
              </a:solidFill>
              <a:latin typeface="Calibri" panose="020F0502020204030204" pitchFamily="34" charset="0"/>
              <a:cs typeface="Calibri" panose="020F0502020204030204" pitchFamily="34" charset="0"/>
            </a:endParaRPr>
          </a:p>
        </p:txBody>
      </p:sp>
      <p:sp>
        <p:nvSpPr>
          <p:cNvPr id="3" name="Zástupný objekt pre obsah 2">
            <a:extLst>
              <a:ext uri="{FF2B5EF4-FFF2-40B4-BE49-F238E27FC236}">
                <a16:creationId xmlns:a16="http://schemas.microsoft.com/office/drawing/2014/main" id="{BE4AB832-E3D3-4933-998E-3C345041F72D}"/>
              </a:ext>
            </a:extLst>
          </p:cNvPr>
          <p:cNvSpPr>
            <a:spLocks noGrp="1"/>
          </p:cNvSpPr>
          <p:nvPr>
            <p:ph sz="quarter" idx="1"/>
          </p:nvPr>
        </p:nvSpPr>
        <p:spPr/>
        <p:txBody>
          <a:bodyPr/>
          <a:lstStyle/>
          <a:p>
            <a:pPr algn="just" fontAlgn="base">
              <a:lnSpc>
                <a:spcPct val="115000"/>
              </a:lnSpc>
              <a:spcAft>
                <a:spcPts val="600"/>
              </a:spcAf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This survey was focused on the definition of the strengths and gaps in terms of participation of researchers from countries (regions) in Horizon 2020. The results of this survey provided us with information on both strengths in the national management of the programme, as well as gaps, in terms of missed opportunities, policy shortcomings, national/regional support mechanisms for applicants, etc.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algn="just" fontAlgn="base">
              <a:lnSpc>
                <a:spcPct val="115000"/>
              </a:lnSpc>
              <a:spcAft>
                <a:spcPts val="600"/>
              </a:spcAf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questionnaire was completed by 14 participants from 11 countries</a:t>
            </a:r>
            <a:r>
              <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9 participants represent national (or regional) ministries, 3 different agencies, 1 NGO and 1 is a regulatory authority</a:t>
            </a:r>
            <a:r>
              <a:rPr lang="en-GB" sz="1800" dirty="0">
                <a:solidFill>
                  <a:srgbClr val="000000"/>
                </a:solidFill>
                <a:effectLst/>
                <a:latin typeface="Times New Roman" panose="02020603050405020304" pitchFamily="18" charset="0"/>
                <a:ea typeface="Times New Roman" panose="02020603050405020304" pitchFamily="18" charset="0"/>
              </a:rPr>
              <a:t>.</a:t>
            </a:r>
            <a:endParaRPr lang="sk-SK" sz="1800" dirty="0">
              <a:effectLst/>
              <a:latin typeface="Times New Roman" panose="02020603050405020304" pitchFamily="18" charset="0"/>
              <a:ea typeface="Times New Roman" panose="02020603050405020304" pitchFamily="18" charset="0"/>
            </a:endParaRPr>
          </a:p>
          <a:p>
            <a:pPr marL="0" indent="0">
              <a:buNone/>
            </a:pPr>
            <a:endParaRPr lang="sk-SK" dirty="0"/>
          </a:p>
        </p:txBody>
      </p:sp>
      <p:sp>
        <p:nvSpPr>
          <p:cNvPr id="4" name="BlokTextu 3">
            <a:extLst>
              <a:ext uri="{FF2B5EF4-FFF2-40B4-BE49-F238E27FC236}">
                <a16:creationId xmlns:a16="http://schemas.microsoft.com/office/drawing/2014/main" id="{6B5B8DCD-31A7-42FC-AD0C-1D92EB558E92}"/>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2929576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9FB7C48-345C-4E9D-90D1-1C9AF4F27DDD}"/>
              </a:ext>
            </a:extLst>
          </p:cNvPr>
          <p:cNvSpPr>
            <a:spLocks noGrp="1"/>
          </p:cNvSpPr>
          <p:nvPr>
            <p:ph type="title"/>
          </p:nvPr>
        </p:nvSpPr>
        <p:spPr>
          <a:xfrm>
            <a:off x="457200" y="116632"/>
            <a:ext cx="8229600" cy="990600"/>
          </a:xfrm>
        </p:spPr>
        <p:txBody>
          <a:bodyPr>
            <a:normAutofit/>
          </a:bodyPr>
          <a:lstStyle/>
          <a:p>
            <a:pPr algn="r"/>
            <a:r>
              <a:rPr lang="en-GB" sz="2400" b="1" dirty="0">
                <a:solidFill>
                  <a:srgbClr val="0070C0"/>
                </a:solidFill>
                <a:latin typeface="Calibri" panose="020F0502020204030204" pitchFamily="34" charset="0"/>
                <a:cs typeface="Calibri" panose="020F0502020204030204" pitchFamily="34" charset="0"/>
              </a:rPr>
              <a:t>Ministries responsible for research and innovation and Horizon 2020</a:t>
            </a:r>
            <a:endParaRPr lang="sk-SK" sz="2400" b="1" dirty="0">
              <a:solidFill>
                <a:srgbClr val="0070C0"/>
              </a:solidFill>
              <a:latin typeface="Calibri" panose="020F0502020204030204" pitchFamily="34" charset="0"/>
              <a:cs typeface="Calibri" panose="020F0502020204030204" pitchFamily="34" charset="0"/>
            </a:endParaRPr>
          </a:p>
        </p:txBody>
      </p:sp>
      <p:sp>
        <p:nvSpPr>
          <p:cNvPr id="3" name="Zástupný objekt pre obsah 2">
            <a:extLst>
              <a:ext uri="{FF2B5EF4-FFF2-40B4-BE49-F238E27FC236}">
                <a16:creationId xmlns:a16="http://schemas.microsoft.com/office/drawing/2014/main" id="{6A6F5B69-1892-4EE5-A876-D82CF5092C96}"/>
              </a:ext>
            </a:extLst>
          </p:cNvPr>
          <p:cNvSpPr>
            <a:spLocks noGrp="1"/>
          </p:cNvSpPr>
          <p:nvPr>
            <p:ph sz="quarter" idx="1"/>
          </p:nvPr>
        </p:nvSpPr>
        <p:spPr/>
        <p:txBody>
          <a:bodyPr/>
          <a:lstStyle/>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EUSDR states have different systems for management of research and innovation. In most cases, there is a ministry responsible for education and research. In most countries, responsibilities for management of R&amp;I are divided between two or more ministries. One of the ministries is responsible for research (usually the Ministry of Education) and the other for innovation (usually the Ministry of Economy). </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 some states there are also ministries responsible for energy or digitization. Subsequently, the implementation of the policies is the responsibility of various implementing agencies or funds.</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Ministries responsible for research are usually also responsible for the implementation of Horizon 2020. In some states, there are agencies responsible for NCPs. In Romania, there is also support at the regional level through the Regional Development Agencies. In Bulgaria, the responsible state body is State Agency for research and innovation.</a:t>
            </a:r>
            <a:endParaRPr lang="sk-SK" dirty="0">
              <a:latin typeface="Calibri" panose="020F0502020204030204" pitchFamily="34" charset="0"/>
              <a:cs typeface="Calibri" panose="020F0502020204030204" pitchFamily="34" charset="0"/>
            </a:endParaRPr>
          </a:p>
        </p:txBody>
      </p:sp>
      <p:sp>
        <p:nvSpPr>
          <p:cNvPr id="4" name="BlokTextu 3">
            <a:extLst>
              <a:ext uri="{FF2B5EF4-FFF2-40B4-BE49-F238E27FC236}">
                <a16:creationId xmlns:a16="http://schemas.microsoft.com/office/drawing/2014/main" id="{B6F6B74B-6E5C-4022-A6C7-8A0035E114A5}"/>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8264232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F4992D4-3B81-42CE-96BF-C2E45D6B0F52}"/>
              </a:ext>
            </a:extLst>
          </p:cNvPr>
          <p:cNvSpPr>
            <a:spLocks noGrp="1"/>
          </p:cNvSpPr>
          <p:nvPr>
            <p:ph type="title"/>
          </p:nvPr>
        </p:nvSpPr>
        <p:spPr/>
        <p:txBody>
          <a:bodyPr/>
          <a:lstStyle/>
          <a:p>
            <a:pPr algn="r"/>
            <a:r>
              <a:rPr lang="en-GB" sz="2400" b="1" dirty="0">
                <a:solidFill>
                  <a:srgbClr val="0070C0"/>
                </a:solidFill>
                <a:latin typeface="Calibri" panose="020F0502020204030204" pitchFamily="34" charset="0"/>
                <a:cs typeface="Calibri" panose="020F0502020204030204" pitchFamily="34" charset="0"/>
              </a:rPr>
              <a:t>Support for applicants in Horizon 2020</a:t>
            </a:r>
            <a:endParaRPr lang="sk-SK" sz="2400" b="1" dirty="0">
              <a:solidFill>
                <a:srgbClr val="0070C0"/>
              </a:solidFill>
              <a:latin typeface="Calibri" panose="020F0502020204030204" pitchFamily="34" charset="0"/>
              <a:cs typeface="Calibri" panose="020F0502020204030204" pitchFamily="34" charset="0"/>
            </a:endParaRPr>
          </a:p>
        </p:txBody>
      </p:sp>
      <p:sp>
        <p:nvSpPr>
          <p:cNvPr id="3" name="Zástupný objekt pre obsah 2">
            <a:extLst>
              <a:ext uri="{FF2B5EF4-FFF2-40B4-BE49-F238E27FC236}">
                <a16:creationId xmlns:a16="http://schemas.microsoft.com/office/drawing/2014/main" id="{7043F944-7348-40F2-AE1C-F628993E7877}"/>
              </a:ext>
            </a:extLst>
          </p:cNvPr>
          <p:cNvSpPr>
            <a:spLocks noGrp="1"/>
          </p:cNvSpPr>
          <p:nvPr>
            <p:ph sz="quarter" idx="1"/>
          </p:nvPr>
        </p:nvSpPr>
        <p:spPr/>
        <p:txBody>
          <a:bodyPr/>
          <a:lstStyle/>
          <a:p>
            <a:pPr algn="just" fontAlgn="base">
              <a:lnSpc>
                <a:spcPct val="115000"/>
              </a:lnSpc>
              <a:spcAft>
                <a:spcPts val="600"/>
              </a:spcAft>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National contact points usually offer several services for the applicants in their countries. As it was already mentioned, European Commission has set minimum standards that national contact points are obliged to meet. NCP in countries usually offer the following services:</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Trainings</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Webinars</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Proposal checks</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Information days</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Consultancy</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Assistance on writing of proposals</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Partner search</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4" name="BlokTextu 3">
            <a:extLst>
              <a:ext uri="{FF2B5EF4-FFF2-40B4-BE49-F238E27FC236}">
                <a16:creationId xmlns:a16="http://schemas.microsoft.com/office/drawing/2014/main" id="{90D92027-84A6-4B3F-B262-8685BFE168F7}"/>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1265767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CBF4881-A635-428D-8021-54E932B6132D}"/>
              </a:ext>
            </a:extLst>
          </p:cNvPr>
          <p:cNvSpPr>
            <a:spLocks noGrp="1"/>
          </p:cNvSpPr>
          <p:nvPr>
            <p:ph type="title"/>
          </p:nvPr>
        </p:nvSpPr>
        <p:spPr/>
        <p:txBody>
          <a:bodyPr>
            <a:normAutofit/>
          </a:bodyPr>
          <a:lstStyle/>
          <a:p>
            <a:pPr algn="r"/>
            <a:r>
              <a:rPr lang="en-GB" sz="2400" b="1" dirty="0">
                <a:solidFill>
                  <a:srgbClr val="0070C0"/>
                </a:solidFill>
                <a:latin typeface="Calibri" panose="020F0502020204030204" pitchFamily="34" charset="0"/>
                <a:cs typeface="Calibri" panose="020F0502020204030204" pitchFamily="34" charset="0"/>
              </a:rPr>
              <a:t>Support for applicants in Horizon 2020</a:t>
            </a:r>
            <a:endParaRPr lang="sk-SK" sz="2400" b="1" dirty="0">
              <a:solidFill>
                <a:srgbClr val="0070C0"/>
              </a:solidFill>
              <a:latin typeface="Calibri" panose="020F0502020204030204" pitchFamily="34" charset="0"/>
              <a:cs typeface="Calibri" panose="020F0502020204030204" pitchFamily="34" charset="0"/>
            </a:endParaRPr>
          </a:p>
        </p:txBody>
      </p:sp>
      <p:sp>
        <p:nvSpPr>
          <p:cNvPr id="3" name="Zástupný objekt pre obsah 2">
            <a:extLst>
              <a:ext uri="{FF2B5EF4-FFF2-40B4-BE49-F238E27FC236}">
                <a16:creationId xmlns:a16="http://schemas.microsoft.com/office/drawing/2014/main" id="{1FA2E377-7C76-443B-8C53-D08F60E62401}"/>
              </a:ext>
            </a:extLst>
          </p:cNvPr>
          <p:cNvSpPr>
            <a:spLocks noGrp="1"/>
          </p:cNvSpPr>
          <p:nvPr>
            <p:ph sz="quarter" idx="1"/>
          </p:nvPr>
        </p:nvSpPr>
        <p:spPr/>
        <p:txBody>
          <a:bodyPr/>
          <a:lstStyle/>
          <a:p>
            <a:r>
              <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a:t>
            </a:r>
            <a:r>
              <a:rPr lang="en-GB"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ome</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countries provide additional support for applicant. Bosnia and Hercegovina provides </a:t>
            </a:r>
            <a:r>
              <a:rPr lang="en-GB"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small grants to cover the costs of preparing application </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up to 15,000€, microgrants are offered also in Croatia and Slovakia. </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Some of the countries have also established </a:t>
            </a:r>
            <a:r>
              <a:rPr lang="en-GB"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liaison offices in Brussels</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These offices offer premises for meetings or workshops and promote national research. </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NCPs </a:t>
            </a:r>
            <a:r>
              <a:rPr lang="en-GB"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do not participate </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 the preparation of the project; they only offer consultancy services. </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Some countries support the participation in Horizon 2020 </a:t>
            </a:r>
            <a:r>
              <a:rPr lang="en-GB"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by co-funding those instruments that require direct financial</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engagement of Member States. </a:t>
            </a:r>
            <a:endParaRPr lang="sk-SK"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Some countries fund the </a:t>
            </a:r>
            <a:r>
              <a:rPr lang="en-GB"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Seal of Excellence </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scheme to finance those projects that are not funded by the European Commission but are evaluated above the threshold.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sk-SK" dirty="0"/>
          </a:p>
        </p:txBody>
      </p:sp>
      <p:sp>
        <p:nvSpPr>
          <p:cNvPr id="4" name="BlokTextu 3">
            <a:extLst>
              <a:ext uri="{FF2B5EF4-FFF2-40B4-BE49-F238E27FC236}">
                <a16:creationId xmlns:a16="http://schemas.microsoft.com/office/drawing/2014/main" id="{519F110A-E327-4E0E-A144-DE71DD0A0999}"/>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22145528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D00BADA-4A2D-4B78-93CB-F41635988468}"/>
              </a:ext>
            </a:extLst>
          </p:cNvPr>
          <p:cNvSpPr>
            <a:spLocks noGrp="1"/>
          </p:cNvSpPr>
          <p:nvPr>
            <p:ph type="title"/>
          </p:nvPr>
        </p:nvSpPr>
        <p:spPr>
          <a:xfrm>
            <a:off x="457200" y="152400"/>
            <a:ext cx="8229600" cy="684312"/>
          </a:xfrm>
        </p:spPr>
        <p:txBody>
          <a:bodyPr/>
          <a:lstStyle/>
          <a:p>
            <a:pPr algn="r"/>
            <a:r>
              <a:rPr lang="sk-SK" sz="2400" b="1" dirty="0">
                <a:solidFill>
                  <a:srgbClr val="0070C0"/>
                </a:solidFill>
                <a:latin typeface="Calibri" panose="020F0502020204030204" pitchFamily="34" charset="0"/>
                <a:cs typeface="Calibri" panose="020F0502020204030204" pitchFamily="34" charset="0"/>
              </a:rPr>
              <a:t>R</a:t>
            </a:r>
            <a:r>
              <a:rPr lang="en-GB" sz="2400" b="1" dirty="0" err="1">
                <a:solidFill>
                  <a:srgbClr val="0070C0"/>
                </a:solidFill>
                <a:latin typeface="Calibri" panose="020F0502020204030204" pitchFamily="34" charset="0"/>
                <a:cs typeface="Calibri" panose="020F0502020204030204" pitchFamily="34" charset="0"/>
              </a:rPr>
              <a:t>easons</a:t>
            </a:r>
            <a:r>
              <a:rPr lang="en-GB" sz="2400" b="1" dirty="0">
                <a:solidFill>
                  <a:srgbClr val="0070C0"/>
                </a:solidFill>
                <a:latin typeface="Calibri" panose="020F0502020204030204" pitchFamily="34" charset="0"/>
                <a:cs typeface="Calibri" panose="020F0502020204030204" pitchFamily="34" charset="0"/>
              </a:rPr>
              <a:t> for</a:t>
            </a:r>
            <a:r>
              <a:rPr lang="sk-SK" sz="2400" b="1" dirty="0">
                <a:solidFill>
                  <a:srgbClr val="0070C0"/>
                </a:solidFill>
                <a:latin typeface="Calibri" panose="020F0502020204030204" pitchFamily="34" charset="0"/>
                <a:cs typeface="Calibri" panose="020F0502020204030204" pitchFamily="34" charset="0"/>
              </a:rPr>
              <a:t> </a:t>
            </a:r>
            <a:r>
              <a:rPr lang="sk-SK" sz="2400" b="1" dirty="0" err="1">
                <a:solidFill>
                  <a:srgbClr val="0070C0"/>
                </a:solidFill>
                <a:latin typeface="Calibri" panose="020F0502020204030204" pitchFamily="34" charset="0"/>
                <a:cs typeface="Calibri" panose="020F0502020204030204" pitchFamily="34" charset="0"/>
              </a:rPr>
              <a:t>low</a:t>
            </a:r>
            <a:r>
              <a:rPr lang="sk-SK" sz="2400" b="1" dirty="0">
                <a:solidFill>
                  <a:srgbClr val="0070C0"/>
                </a:solidFill>
                <a:latin typeface="Calibri" panose="020F0502020204030204" pitchFamily="34" charset="0"/>
                <a:cs typeface="Calibri" panose="020F0502020204030204" pitchFamily="34" charset="0"/>
              </a:rPr>
              <a:t> </a:t>
            </a:r>
            <a:r>
              <a:rPr lang="sk-SK" sz="2400" b="1" dirty="0" err="1">
                <a:solidFill>
                  <a:srgbClr val="0070C0"/>
                </a:solidFill>
                <a:latin typeface="Calibri" panose="020F0502020204030204" pitchFamily="34" charset="0"/>
                <a:cs typeface="Calibri" panose="020F0502020204030204" pitchFamily="34" charset="0"/>
              </a:rPr>
              <a:t>participation</a:t>
            </a:r>
            <a:r>
              <a:rPr lang="sk-SK" sz="2400" b="1" dirty="0">
                <a:solidFill>
                  <a:srgbClr val="0070C0"/>
                </a:solidFill>
                <a:latin typeface="Calibri" panose="020F0502020204030204" pitchFamily="34" charset="0"/>
                <a:cs typeface="Calibri" panose="020F0502020204030204" pitchFamily="34" charset="0"/>
              </a:rPr>
              <a:t> in </a:t>
            </a:r>
            <a:r>
              <a:rPr lang="sk-SK" sz="2400" b="1" dirty="0" err="1">
                <a:solidFill>
                  <a:srgbClr val="0070C0"/>
                </a:solidFill>
                <a:latin typeface="Calibri" panose="020F0502020204030204" pitchFamily="34" charset="0"/>
                <a:cs typeface="Calibri" panose="020F0502020204030204" pitchFamily="34" charset="0"/>
              </a:rPr>
              <a:t>Horizon</a:t>
            </a:r>
            <a:r>
              <a:rPr lang="sk-SK" sz="2400" b="1" dirty="0">
                <a:solidFill>
                  <a:srgbClr val="0070C0"/>
                </a:solidFill>
                <a:latin typeface="Calibri" panose="020F0502020204030204" pitchFamily="34" charset="0"/>
                <a:cs typeface="Calibri" panose="020F0502020204030204" pitchFamily="34" charset="0"/>
              </a:rPr>
              <a:t> 2020</a:t>
            </a:r>
          </a:p>
        </p:txBody>
      </p:sp>
      <p:sp>
        <p:nvSpPr>
          <p:cNvPr id="3" name="Zástupný objekt pre obsah 2">
            <a:extLst>
              <a:ext uri="{FF2B5EF4-FFF2-40B4-BE49-F238E27FC236}">
                <a16:creationId xmlns:a16="http://schemas.microsoft.com/office/drawing/2014/main" id="{5428D602-FC75-4118-B38C-B55A9823FE16}"/>
              </a:ext>
            </a:extLst>
          </p:cNvPr>
          <p:cNvSpPr>
            <a:spLocks noGrp="1"/>
          </p:cNvSpPr>
          <p:nvPr>
            <p:ph sz="quarter" idx="1"/>
          </p:nvPr>
        </p:nvSpPr>
        <p:spPr/>
        <p:txBody>
          <a:bodyPr>
            <a:normAutofit fontScale="85000" lnSpcReduction="20000"/>
          </a:bodyPr>
          <a:lstStyle/>
          <a:p>
            <a:pPr marL="0" indent="0" algn="just" fontAlgn="base">
              <a:lnSpc>
                <a:spcPct val="115000"/>
              </a:lnSpc>
              <a:spcAft>
                <a:spcPts val="6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EUSDR countries have low numbers when it comes to participation in Horizon 2020. Experts from the EUSDR countries identified mainly these reasons for this current state:</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spcAft>
                <a:spcPts val="600"/>
              </a:spcAft>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Complex structure of the programme.</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spcAft>
                <a:spcPts val="600"/>
              </a:spcAft>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Lack of structured information on the programme.</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spcAft>
                <a:spcPts val="600"/>
              </a:spcAft>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Lack of experience with writing a project.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spcAft>
                <a:spcPts val="600"/>
              </a:spcAft>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Insufficient administrative capacities.</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spcAft>
                <a:spcPts val="600"/>
              </a:spcAft>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Insufficient research capacities and excellence.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spcAft>
                <a:spcPts val="600"/>
              </a:spcAft>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Fragmentation of national research and innovation systems.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spcAft>
                <a:spcPts val="600"/>
              </a:spcAft>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Very low success rates that can demotivate potential participants.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spcAft>
                <a:spcPts val="600"/>
              </a:spcAft>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Lower national funding of research and innovation in majority of EUSDR countries.</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spcAft>
                <a:spcPts val="600"/>
              </a:spcAft>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Less advanced national Horizon 2020 support strategies.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spcAft>
                <a:spcPts val="600"/>
              </a:spcAft>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Internal management of research institutions.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gn="just" fontAlgn="base">
              <a:lnSpc>
                <a:spcPct val="115000"/>
              </a:lnSpc>
              <a:spcAft>
                <a:spcPts val="600"/>
              </a:spcAft>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Lack of connections with the leading European research institutions.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sk-SK" dirty="0"/>
          </a:p>
        </p:txBody>
      </p:sp>
      <p:sp>
        <p:nvSpPr>
          <p:cNvPr id="4" name="BlokTextu 3">
            <a:extLst>
              <a:ext uri="{FF2B5EF4-FFF2-40B4-BE49-F238E27FC236}">
                <a16:creationId xmlns:a16="http://schemas.microsoft.com/office/drawing/2014/main" id="{138D4049-5CAB-4C1A-91E1-AEA84E3EA81B}"/>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26955891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BB55476-9838-40AC-A818-7E4FB5F70652}"/>
              </a:ext>
            </a:extLst>
          </p:cNvPr>
          <p:cNvSpPr>
            <a:spLocks noGrp="1"/>
          </p:cNvSpPr>
          <p:nvPr>
            <p:ph type="title"/>
          </p:nvPr>
        </p:nvSpPr>
        <p:spPr/>
        <p:txBody>
          <a:bodyPr/>
          <a:lstStyle/>
          <a:p>
            <a:endParaRPr lang="sk-SK"/>
          </a:p>
        </p:txBody>
      </p:sp>
      <p:sp>
        <p:nvSpPr>
          <p:cNvPr id="3" name="Zástupný objekt pre obsah 2">
            <a:extLst>
              <a:ext uri="{FF2B5EF4-FFF2-40B4-BE49-F238E27FC236}">
                <a16:creationId xmlns:a16="http://schemas.microsoft.com/office/drawing/2014/main" id="{0DF007C0-2936-4F2C-A74A-6D00DF0DE48D}"/>
              </a:ext>
            </a:extLst>
          </p:cNvPr>
          <p:cNvSpPr>
            <a:spLocks noGrp="1"/>
          </p:cNvSpPr>
          <p:nvPr>
            <p:ph sz="quarter" idx="1"/>
          </p:nvPr>
        </p:nvSpPr>
        <p:spPr/>
        <p:txBody>
          <a:bodyPr/>
          <a:lstStyle/>
          <a:p>
            <a:pPr marL="0" indent="0" algn="ctr">
              <a:buNone/>
            </a:pPr>
            <a:endParaRPr lang="sk-SK" sz="3200" b="1" dirty="0">
              <a:solidFill>
                <a:srgbClr val="0070C0"/>
              </a:solidFill>
              <a:effectLst>
                <a:outerShdw blurRad="38100" dist="38100" dir="2700000" algn="tl">
                  <a:srgbClr val="000000">
                    <a:alpha val="43137"/>
                  </a:srgbClr>
                </a:outerShdw>
              </a:effectLst>
              <a:latin typeface="+mj-lt"/>
              <a:ea typeface="+mj-ea"/>
              <a:cs typeface="+mj-cs"/>
            </a:endParaRPr>
          </a:p>
          <a:p>
            <a:pPr marL="0" indent="0" algn="ctr">
              <a:buNone/>
            </a:pPr>
            <a:endParaRPr lang="sk-SK" sz="3200" b="1" dirty="0">
              <a:solidFill>
                <a:srgbClr val="0070C0"/>
              </a:solidFill>
              <a:effectLst>
                <a:outerShdw blurRad="38100" dist="38100" dir="2700000" algn="tl">
                  <a:srgbClr val="000000">
                    <a:alpha val="43137"/>
                  </a:srgbClr>
                </a:outerShdw>
              </a:effectLst>
              <a:latin typeface="+mj-lt"/>
              <a:ea typeface="+mj-ea"/>
              <a:cs typeface="+mj-cs"/>
            </a:endParaRPr>
          </a:p>
          <a:p>
            <a:pPr marL="0" indent="0" algn="ctr">
              <a:buNone/>
            </a:pPr>
            <a:endParaRPr lang="sk-SK" sz="3200" b="1" dirty="0">
              <a:solidFill>
                <a:srgbClr val="0070C0"/>
              </a:solidFill>
              <a:effectLst>
                <a:outerShdw blurRad="38100" dist="38100" dir="2700000" algn="tl">
                  <a:srgbClr val="000000">
                    <a:alpha val="43137"/>
                  </a:srgbClr>
                </a:outerShdw>
              </a:effectLst>
              <a:latin typeface="+mj-lt"/>
              <a:ea typeface="+mj-ea"/>
              <a:cs typeface="+mj-cs"/>
            </a:endParaRPr>
          </a:p>
          <a:p>
            <a:pPr marL="0" indent="0" algn="ctr">
              <a:buNone/>
            </a:pPr>
            <a:r>
              <a:rPr lang="en-GB" sz="3200" b="1" dirty="0">
                <a:solidFill>
                  <a:srgbClr val="0070C0"/>
                </a:solidFill>
                <a:latin typeface="Calibri" panose="020F0502020204030204" pitchFamily="34" charset="0"/>
                <a:ea typeface="+mj-ea"/>
                <a:cs typeface="Calibri" panose="020F0502020204030204" pitchFamily="34" charset="0"/>
              </a:rPr>
              <a:t>SURVEY: INFORMATION ON THE SURVEY REALIZED IN EUSDR COUNTRIES</a:t>
            </a:r>
            <a:endParaRPr lang="sk-SK" sz="3200" b="1" dirty="0">
              <a:solidFill>
                <a:srgbClr val="0070C0"/>
              </a:solidFill>
              <a:latin typeface="Calibri" panose="020F0502020204030204" pitchFamily="34" charset="0"/>
              <a:ea typeface="+mj-ea"/>
              <a:cs typeface="Calibri" panose="020F0502020204030204" pitchFamily="34" charset="0"/>
            </a:endParaRPr>
          </a:p>
          <a:p>
            <a:pPr marL="0" indent="0" algn="ctr">
              <a:buNone/>
            </a:pPr>
            <a:r>
              <a:rPr lang="sk-SK" sz="2000" b="1" dirty="0" err="1">
                <a:latin typeface="Calibri" panose="020F0502020204030204" pitchFamily="34" charset="0"/>
                <a:ea typeface="+mj-ea"/>
                <a:cs typeface="Calibri" panose="020F0502020204030204" pitchFamily="34" charset="0"/>
              </a:rPr>
              <a:t>Survey</a:t>
            </a:r>
            <a:r>
              <a:rPr lang="sk-SK" sz="2000" b="1" dirty="0">
                <a:latin typeface="Calibri" panose="020F0502020204030204" pitchFamily="34" charset="0"/>
                <a:ea typeface="+mj-ea"/>
                <a:cs typeface="Calibri" panose="020F0502020204030204" pitchFamily="34" charset="0"/>
              </a:rPr>
              <a:t> on </a:t>
            </a:r>
            <a:r>
              <a:rPr lang="sk-SK" sz="2000" b="1" dirty="0" err="1">
                <a:latin typeface="Calibri" panose="020F0502020204030204" pitchFamily="34" charset="0"/>
                <a:ea typeface="+mj-ea"/>
                <a:cs typeface="Calibri" panose="020F0502020204030204" pitchFamily="34" charset="0"/>
              </a:rPr>
              <a:t>Horizon</a:t>
            </a:r>
            <a:r>
              <a:rPr lang="sk-SK" sz="2000" b="1" dirty="0">
                <a:latin typeface="Calibri" panose="020F0502020204030204" pitchFamily="34" charset="0"/>
                <a:ea typeface="+mj-ea"/>
                <a:cs typeface="Calibri" panose="020F0502020204030204" pitchFamily="34" charset="0"/>
              </a:rPr>
              <a:t> 2020 </a:t>
            </a:r>
            <a:r>
              <a:rPr lang="sk-SK" sz="2000" b="1" dirty="0" err="1">
                <a:latin typeface="Calibri" panose="020F0502020204030204" pitchFamily="34" charset="0"/>
                <a:ea typeface="+mj-ea"/>
                <a:cs typeface="Calibri" panose="020F0502020204030204" pitchFamily="34" charset="0"/>
              </a:rPr>
              <a:t>participation</a:t>
            </a:r>
            <a:r>
              <a:rPr lang="sk-SK" sz="2000" b="1" dirty="0">
                <a:latin typeface="Calibri" panose="020F0502020204030204" pitchFamily="34" charset="0"/>
                <a:ea typeface="+mj-ea"/>
                <a:cs typeface="Calibri" panose="020F0502020204030204" pitchFamily="34" charset="0"/>
              </a:rPr>
              <a:t> </a:t>
            </a:r>
          </a:p>
        </p:txBody>
      </p:sp>
      <p:sp>
        <p:nvSpPr>
          <p:cNvPr id="4" name="BlokTextu 3">
            <a:extLst>
              <a:ext uri="{FF2B5EF4-FFF2-40B4-BE49-F238E27FC236}">
                <a16:creationId xmlns:a16="http://schemas.microsoft.com/office/drawing/2014/main" id="{D82DD0BD-F881-4BE7-89A1-0ADEBF6AEF0F}"/>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37325064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4D9E824-915A-49C7-8B3B-CE9E25DB3835}"/>
              </a:ext>
            </a:extLst>
          </p:cNvPr>
          <p:cNvSpPr>
            <a:spLocks noGrp="1"/>
          </p:cNvSpPr>
          <p:nvPr>
            <p:ph type="title"/>
          </p:nvPr>
        </p:nvSpPr>
        <p:spPr/>
        <p:txBody>
          <a:bodyPr>
            <a:normAutofit/>
          </a:bodyPr>
          <a:lstStyle/>
          <a:p>
            <a:pPr algn="r"/>
            <a:r>
              <a:rPr lang="sk-SK" sz="2400" b="1" dirty="0" err="1">
                <a:solidFill>
                  <a:srgbClr val="0070C0"/>
                </a:solidFill>
                <a:latin typeface="Calibri" panose="020F0502020204030204" pitchFamily="34" charset="0"/>
                <a:cs typeface="Calibri" panose="020F0502020204030204" pitchFamily="34" charset="0"/>
              </a:rPr>
              <a:t>About</a:t>
            </a:r>
            <a:r>
              <a:rPr lang="sk-SK" sz="2400" b="1" dirty="0">
                <a:solidFill>
                  <a:srgbClr val="0070C0"/>
                </a:solidFill>
                <a:latin typeface="Calibri" panose="020F0502020204030204" pitchFamily="34" charset="0"/>
                <a:cs typeface="Calibri" panose="020F0502020204030204" pitchFamily="34" charset="0"/>
              </a:rPr>
              <a:t> </a:t>
            </a:r>
            <a:r>
              <a:rPr lang="sk-SK" sz="2400" b="1" dirty="0" err="1">
                <a:solidFill>
                  <a:srgbClr val="0070C0"/>
                </a:solidFill>
                <a:latin typeface="Calibri" panose="020F0502020204030204" pitchFamily="34" charset="0"/>
                <a:cs typeface="Calibri" panose="020F0502020204030204" pitchFamily="34" charset="0"/>
              </a:rPr>
              <a:t>the</a:t>
            </a:r>
            <a:r>
              <a:rPr lang="sk-SK" sz="2400" b="1" dirty="0">
                <a:solidFill>
                  <a:srgbClr val="0070C0"/>
                </a:solidFill>
                <a:latin typeface="Calibri" panose="020F0502020204030204" pitchFamily="34" charset="0"/>
                <a:cs typeface="Calibri" panose="020F0502020204030204" pitchFamily="34" charset="0"/>
              </a:rPr>
              <a:t> </a:t>
            </a:r>
            <a:r>
              <a:rPr lang="sk-SK" sz="2400" b="1" dirty="0" err="1">
                <a:solidFill>
                  <a:srgbClr val="0070C0"/>
                </a:solidFill>
                <a:latin typeface="Calibri" panose="020F0502020204030204" pitchFamily="34" charset="0"/>
                <a:cs typeface="Calibri" panose="020F0502020204030204" pitchFamily="34" charset="0"/>
              </a:rPr>
              <a:t>survey</a:t>
            </a:r>
            <a:endParaRPr lang="sk-SK" sz="2400" b="1" dirty="0">
              <a:solidFill>
                <a:srgbClr val="0070C0"/>
              </a:solidFill>
              <a:latin typeface="Calibri" panose="020F0502020204030204" pitchFamily="34" charset="0"/>
              <a:cs typeface="Calibri" panose="020F0502020204030204" pitchFamily="34" charset="0"/>
            </a:endParaRPr>
          </a:p>
        </p:txBody>
      </p:sp>
      <p:sp>
        <p:nvSpPr>
          <p:cNvPr id="3" name="Zástupný objekt pre obsah 2">
            <a:extLst>
              <a:ext uri="{FF2B5EF4-FFF2-40B4-BE49-F238E27FC236}">
                <a16:creationId xmlns:a16="http://schemas.microsoft.com/office/drawing/2014/main" id="{BFD4635A-82B9-4618-BFF9-378BA9DCC760}"/>
              </a:ext>
            </a:extLst>
          </p:cNvPr>
          <p:cNvSpPr>
            <a:spLocks noGrp="1"/>
          </p:cNvSpPr>
          <p:nvPr>
            <p:ph sz="quarter" idx="1"/>
          </p:nvPr>
        </p:nvSpPr>
        <p:spPr/>
        <p:txBody>
          <a:bodyPr/>
          <a:lstStyle/>
          <a:p>
            <a:pPr marL="0" indent="0">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second questionnaire was focused on mapping the motives and barriers of researchers from the EUSDR countries and their regions (not) to participate in the Horizon 2020. The questionnaire consists of 19 questions. We have received 259 responses from 11 countries. More than half of the responses come from two countries – Serbia and Slovenia, which limit the analysis of the answers.</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sk-SK" dirty="0"/>
          </a:p>
        </p:txBody>
      </p:sp>
      <p:sp>
        <p:nvSpPr>
          <p:cNvPr id="4" name="BlokTextu 3">
            <a:extLst>
              <a:ext uri="{FF2B5EF4-FFF2-40B4-BE49-F238E27FC236}">
                <a16:creationId xmlns:a16="http://schemas.microsoft.com/office/drawing/2014/main" id="{9238E19F-BE3B-49CC-8451-7C1B68BDC1B5}"/>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23798536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AEFCADC-4EF5-4D9B-9158-3C7576A9508C}"/>
              </a:ext>
            </a:extLst>
          </p:cNvPr>
          <p:cNvSpPr>
            <a:spLocks noGrp="1"/>
          </p:cNvSpPr>
          <p:nvPr>
            <p:ph type="title"/>
          </p:nvPr>
        </p:nvSpPr>
        <p:spPr>
          <a:xfrm>
            <a:off x="457200" y="228600"/>
            <a:ext cx="8229600" cy="248072"/>
          </a:xfrm>
        </p:spPr>
        <p:txBody>
          <a:bodyPr>
            <a:normAutofit fontScale="90000"/>
          </a:bodyPr>
          <a:lstStyle/>
          <a:p>
            <a:endParaRPr lang="sk-SK" dirty="0"/>
          </a:p>
        </p:txBody>
      </p:sp>
      <p:sp>
        <p:nvSpPr>
          <p:cNvPr id="3" name="Zástupný text 2">
            <a:extLst>
              <a:ext uri="{FF2B5EF4-FFF2-40B4-BE49-F238E27FC236}">
                <a16:creationId xmlns:a16="http://schemas.microsoft.com/office/drawing/2014/main" id="{8F46E364-5334-4862-8465-5591500DC3A4}"/>
              </a:ext>
            </a:extLst>
          </p:cNvPr>
          <p:cNvSpPr>
            <a:spLocks noGrp="1"/>
          </p:cNvSpPr>
          <p:nvPr>
            <p:ph type="body" idx="1"/>
          </p:nvPr>
        </p:nvSpPr>
        <p:spPr>
          <a:xfrm>
            <a:off x="450811" y="543136"/>
            <a:ext cx="4040188" cy="444882"/>
          </a:xfrm>
        </p:spPr>
        <p:txBody>
          <a:bodyPr/>
          <a:lstStyle/>
          <a:p>
            <a:pPr algn="ctr">
              <a:spcBef>
                <a:spcPct val="0"/>
              </a:spcBef>
            </a:pPr>
            <a:r>
              <a:rPr lang="en-GB" sz="1800" dirty="0">
                <a:solidFill>
                  <a:srgbClr val="0070C0"/>
                </a:solidFill>
                <a:latin typeface="Calibri" panose="020F0502020204030204" pitchFamily="34" charset="0"/>
                <a:ea typeface="+mj-ea"/>
                <a:cs typeface="Calibri" panose="020F0502020204030204" pitchFamily="34" charset="0"/>
              </a:rPr>
              <a:t>Nationality of participants</a:t>
            </a:r>
            <a:endParaRPr lang="sk-SK" sz="1800" dirty="0">
              <a:solidFill>
                <a:srgbClr val="0070C0"/>
              </a:solidFill>
              <a:latin typeface="Calibri" panose="020F0502020204030204" pitchFamily="34" charset="0"/>
              <a:ea typeface="+mj-ea"/>
              <a:cs typeface="Calibri" panose="020F0502020204030204" pitchFamily="34" charset="0"/>
            </a:endParaRPr>
          </a:p>
        </p:txBody>
      </p:sp>
      <p:sp>
        <p:nvSpPr>
          <p:cNvPr id="4" name="Zástupný text 3">
            <a:extLst>
              <a:ext uri="{FF2B5EF4-FFF2-40B4-BE49-F238E27FC236}">
                <a16:creationId xmlns:a16="http://schemas.microsoft.com/office/drawing/2014/main" id="{D2854A30-CC77-48AC-9AC5-F2F170344242}"/>
              </a:ext>
            </a:extLst>
          </p:cNvPr>
          <p:cNvSpPr>
            <a:spLocks noGrp="1"/>
          </p:cNvSpPr>
          <p:nvPr>
            <p:ph type="body" sz="half" idx="3"/>
          </p:nvPr>
        </p:nvSpPr>
        <p:spPr>
          <a:xfrm>
            <a:off x="4645025" y="515955"/>
            <a:ext cx="4041775" cy="444882"/>
          </a:xfrm>
        </p:spPr>
        <p:txBody>
          <a:bodyPr>
            <a:normAutofit/>
          </a:bodyPr>
          <a:lstStyle/>
          <a:p>
            <a:pPr algn="ctr">
              <a:spcBef>
                <a:spcPct val="0"/>
              </a:spcBef>
            </a:pPr>
            <a:r>
              <a:rPr lang="en-GB" sz="1800" dirty="0">
                <a:solidFill>
                  <a:srgbClr val="0070C0"/>
                </a:solidFill>
                <a:latin typeface="Calibri" panose="020F0502020204030204" pitchFamily="34" charset="0"/>
                <a:ea typeface="+mj-ea"/>
                <a:cs typeface="Calibri" panose="020F0502020204030204" pitchFamily="34" charset="0"/>
              </a:rPr>
              <a:t>Country of the Organization</a:t>
            </a:r>
            <a:endParaRPr lang="sk-SK" sz="1800" dirty="0">
              <a:solidFill>
                <a:srgbClr val="0070C0"/>
              </a:solidFill>
              <a:latin typeface="Calibri" panose="020F0502020204030204" pitchFamily="34" charset="0"/>
              <a:ea typeface="+mj-ea"/>
              <a:cs typeface="Calibri" panose="020F0502020204030204" pitchFamily="34" charset="0"/>
            </a:endParaRPr>
          </a:p>
        </p:txBody>
      </p:sp>
      <p:graphicFrame>
        <p:nvGraphicFramePr>
          <p:cNvPr id="7" name="Zástupný objekt pre obsah 6">
            <a:extLst>
              <a:ext uri="{FF2B5EF4-FFF2-40B4-BE49-F238E27FC236}">
                <a16:creationId xmlns:a16="http://schemas.microsoft.com/office/drawing/2014/main" id="{98A562EA-1C79-498F-9CC3-5D2C9B5F3DF6}"/>
              </a:ext>
            </a:extLst>
          </p:cNvPr>
          <p:cNvGraphicFramePr>
            <a:graphicFrameLocks noGrp="1"/>
          </p:cNvGraphicFramePr>
          <p:nvPr>
            <p:ph sz="quarter" idx="2"/>
            <p:extLst>
              <p:ext uri="{D42A27DB-BD31-4B8C-83A1-F6EECF244321}">
                <p14:modId xmlns:p14="http://schemas.microsoft.com/office/powerpoint/2010/main" val="2074736123"/>
              </p:ext>
            </p:extLst>
          </p:nvPr>
        </p:nvGraphicFramePr>
        <p:xfrm>
          <a:off x="323528" y="1054482"/>
          <a:ext cx="4038600" cy="288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Zástupný objekt pre obsah 7">
            <a:extLst>
              <a:ext uri="{FF2B5EF4-FFF2-40B4-BE49-F238E27FC236}">
                <a16:creationId xmlns:a16="http://schemas.microsoft.com/office/drawing/2014/main" id="{6CE71EED-0DFC-43EF-8147-BB75AEBFD999}"/>
              </a:ext>
            </a:extLst>
          </p:cNvPr>
          <p:cNvGraphicFramePr>
            <a:graphicFrameLocks noGrp="1"/>
          </p:cNvGraphicFramePr>
          <p:nvPr>
            <p:ph sz="quarter" idx="4"/>
            <p:extLst>
              <p:ext uri="{D42A27DB-BD31-4B8C-83A1-F6EECF244321}">
                <p14:modId xmlns:p14="http://schemas.microsoft.com/office/powerpoint/2010/main" val="1823196459"/>
              </p:ext>
            </p:extLst>
          </p:nvPr>
        </p:nvGraphicFramePr>
        <p:xfrm>
          <a:off x="4674468" y="1078079"/>
          <a:ext cx="4038600" cy="288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af 8">
            <a:extLst>
              <a:ext uri="{FF2B5EF4-FFF2-40B4-BE49-F238E27FC236}">
                <a16:creationId xmlns:a16="http://schemas.microsoft.com/office/drawing/2014/main" id="{64E1D36E-EBE1-4943-AB79-804A950E54E5}"/>
              </a:ext>
            </a:extLst>
          </p:cNvPr>
          <p:cNvGraphicFramePr/>
          <p:nvPr>
            <p:extLst>
              <p:ext uri="{D42A27DB-BD31-4B8C-83A1-F6EECF244321}">
                <p14:modId xmlns:p14="http://schemas.microsoft.com/office/powerpoint/2010/main" val="2224997875"/>
              </p:ext>
            </p:extLst>
          </p:nvPr>
        </p:nvGraphicFramePr>
        <p:xfrm>
          <a:off x="2709168" y="3941041"/>
          <a:ext cx="3305919" cy="2880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998143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F14E2B1-338B-4BF0-9566-CA81AA6940CA}"/>
              </a:ext>
            </a:extLst>
          </p:cNvPr>
          <p:cNvSpPr>
            <a:spLocks noGrp="1"/>
          </p:cNvSpPr>
          <p:nvPr>
            <p:ph type="title"/>
          </p:nvPr>
        </p:nvSpPr>
        <p:spPr>
          <a:xfrm>
            <a:off x="457200" y="152400"/>
            <a:ext cx="8229600" cy="549275"/>
          </a:xfrm>
        </p:spPr>
        <p:txBody>
          <a:bodyPr/>
          <a:lstStyle/>
          <a:p>
            <a:pPr algn="r"/>
            <a:r>
              <a:rPr lang="en-GB" sz="1800" b="1" dirty="0">
                <a:solidFill>
                  <a:srgbClr val="0070C0"/>
                </a:solidFill>
                <a:latin typeface="Calibri" panose="020F0502020204030204" pitchFamily="34" charset="0"/>
                <a:cs typeface="Calibri" panose="020F0502020204030204" pitchFamily="34" charset="0"/>
              </a:rPr>
              <a:t>How did you become a part of the consortium?</a:t>
            </a:r>
            <a:endParaRPr lang="sk-SK" sz="1800" b="1" dirty="0">
              <a:solidFill>
                <a:srgbClr val="0070C0"/>
              </a:solidFill>
              <a:latin typeface="Calibri" panose="020F0502020204030204" pitchFamily="34" charset="0"/>
              <a:cs typeface="Calibri" panose="020F0502020204030204" pitchFamily="34" charset="0"/>
            </a:endParaRPr>
          </a:p>
        </p:txBody>
      </p:sp>
      <p:graphicFrame>
        <p:nvGraphicFramePr>
          <p:cNvPr id="4" name="Zástupný objekt pre obsah 3">
            <a:extLst>
              <a:ext uri="{FF2B5EF4-FFF2-40B4-BE49-F238E27FC236}">
                <a16:creationId xmlns:a16="http://schemas.microsoft.com/office/drawing/2014/main" id="{F8768B8F-13C5-43EC-87A8-E320AF6EBD62}"/>
              </a:ext>
            </a:extLst>
          </p:cNvPr>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2"/>
          </a:graphicData>
        </a:graphic>
      </p:graphicFrame>
      <p:sp>
        <p:nvSpPr>
          <p:cNvPr id="5" name="BlokTextu 4">
            <a:extLst>
              <a:ext uri="{FF2B5EF4-FFF2-40B4-BE49-F238E27FC236}">
                <a16:creationId xmlns:a16="http://schemas.microsoft.com/office/drawing/2014/main" id="{271AF28E-8A68-4FAD-98F2-3C2B5612A27B}"/>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1927960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DF24323-E1BB-432A-AE49-52EBB6126688}"/>
              </a:ext>
            </a:extLst>
          </p:cNvPr>
          <p:cNvSpPr>
            <a:spLocks noGrp="1"/>
          </p:cNvSpPr>
          <p:nvPr>
            <p:ph type="title"/>
          </p:nvPr>
        </p:nvSpPr>
        <p:spPr>
          <a:xfrm>
            <a:off x="457200" y="152400"/>
            <a:ext cx="8229600" cy="612304"/>
          </a:xfrm>
        </p:spPr>
        <p:txBody>
          <a:bodyPr/>
          <a:lstStyle/>
          <a:p>
            <a:pPr algn="r"/>
            <a:r>
              <a:rPr lang="en-GB" sz="1800" b="1" dirty="0">
                <a:solidFill>
                  <a:srgbClr val="0070C0"/>
                </a:solidFill>
                <a:latin typeface="Calibri" panose="020F0502020204030204" pitchFamily="34" charset="0"/>
                <a:cs typeface="Calibri" panose="020F0502020204030204" pitchFamily="34" charset="0"/>
              </a:rPr>
              <a:t>What were the main reasons for your participation in Horizon 2020?</a:t>
            </a:r>
            <a:endParaRPr lang="sk-SK" sz="1800" b="1" dirty="0">
              <a:solidFill>
                <a:srgbClr val="0070C0"/>
              </a:solidFill>
              <a:latin typeface="Calibri" panose="020F0502020204030204" pitchFamily="34" charset="0"/>
              <a:cs typeface="Calibri" panose="020F0502020204030204" pitchFamily="34" charset="0"/>
            </a:endParaRPr>
          </a:p>
        </p:txBody>
      </p:sp>
      <p:graphicFrame>
        <p:nvGraphicFramePr>
          <p:cNvPr id="4" name="Zástupný objekt pre obsah 3">
            <a:extLst>
              <a:ext uri="{FF2B5EF4-FFF2-40B4-BE49-F238E27FC236}">
                <a16:creationId xmlns:a16="http://schemas.microsoft.com/office/drawing/2014/main" id="{CE7517BC-998F-4038-9B1F-03BA9E89699F}"/>
              </a:ext>
            </a:extLst>
          </p:cNvPr>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2"/>
          </a:graphicData>
        </a:graphic>
      </p:graphicFrame>
      <p:sp>
        <p:nvSpPr>
          <p:cNvPr id="5" name="BlokTextu 4">
            <a:extLst>
              <a:ext uri="{FF2B5EF4-FFF2-40B4-BE49-F238E27FC236}">
                <a16:creationId xmlns:a16="http://schemas.microsoft.com/office/drawing/2014/main" id="{D36EE153-FC31-4B47-B45E-E1E577EE02A2}"/>
              </a:ext>
            </a:extLst>
          </p:cNvPr>
          <p:cNvSpPr txBox="1"/>
          <p:nvPr/>
        </p:nvSpPr>
        <p:spPr>
          <a:xfrm>
            <a:off x="683568" y="6381328"/>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1622523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52400"/>
            <a:ext cx="8229600" cy="684312"/>
          </a:xfrm>
        </p:spPr>
        <p:txBody>
          <a:bodyPr/>
          <a:lstStyle/>
          <a:p>
            <a:pPr algn="r"/>
            <a:r>
              <a:rPr lang="sk-SK" sz="2400" b="1" dirty="0" err="1">
                <a:solidFill>
                  <a:srgbClr val="0070C0"/>
                </a:solidFill>
                <a:latin typeface="Calibri" panose="020F0502020204030204" pitchFamily="34" charset="0"/>
                <a:cs typeface="Calibri" panose="020F0502020204030204" pitchFamily="34" charset="0"/>
              </a:rPr>
              <a:t>The</a:t>
            </a:r>
            <a:r>
              <a:rPr lang="sk-SK" sz="2400" b="1" dirty="0">
                <a:solidFill>
                  <a:srgbClr val="0070C0"/>
                </a:solidFill>
                <a:latin typeface="Calibri" panose="020F0502020204030204" pitchFamily="34" charset="0"/>
                <a:cs typeface="Calibri" panose="020F0502020204030204" pitchFamily="34" charset="0"/>
              </a:rPr>
              <a:t> study </a:t>
            </a:r>
            <a:r>
              <a:rPr lang="sk-SK" sz="2400" b="1" dirty="0" err="1">
                <a:solidFill>
                  <a:srgbClr val="0070C0"/>
                </a:solidFill>
                <a:latin typeface="Calibri" panose="020F0502020204030204" pitchFamily="34" charset="0"/>
                <a:cs typeface="Calibri" panose="020F0502020204030204" pitchFamily="34" charset="0"/>
              </a:rPr>
              <a:t>contains</a:t>
            </a:r>
            <a:r>
              <a:rPr lang="sk-SK" sz="2400" b="1" dirty="0">
                <a:solidFill>
                  <a:srgbClr val="0070C0"/>
                </a:solidFill>
                <a:latin typeface="Calibri" panose="020F0502020204030204" pitchFamily="34" charset="0"/>
                <a:cs typeface="Calibri" panose="020F0502020204030204" pitchFamily="34" charset="0"/>
              </a:rPr>
              <a:t> </a:t>
            </a:r>
            <a:r>
              <a:rPr lang="sk-SK" sz="2400" b="1" dirty="0" err="1">
                <a:solidFill>
                  <a:srgbClr val="0070C0"/>
                </a:solidFill>
                <a:latin typeface="Calibri" panose="020F0502020204030204" pitchFamily="34" charset="0"/>
                <a:cs typeface="Calibri" panose="020F0502020204030204" pitchFamily="34" charset="0"/>
              </a:rPr>
              <a:t>four</a:t>
            </a:r>
            <a:r>
              <a:rPr lang="sk-SK" sz="2400" b="1" dirty="0">
                <a:solidFill>
                  <a:srgbClr val="0070C0"/>
                </a:solidFill>
                <a:latin typeface="Calibri" panose="020F0502020204030204" pitchFamily="34" charset="0"/>
                <a:cs typeface="Calibri" panose="020F0502020204030204" pitchFamily="34" charset="0"/>
              </a:rPr>
              <a:t> </a:t>
            </a:r>
            <a:r>
              <a:rPr lang="sk-SK" sz="2400" b="1" dirty="0" err="1">
                <a:solidFill>
                  <a:srgbClr val="0070C0"/>
                </a:solidFill>
                <a:latin typeface="Calibri" panose="020F0502020204030204" pitchFamily="34" charset="0"/>
                <a:cs typeface="Calibri" panose="020F0502020204030204" pitchFamily="34" charset="0"/>
              </a:rPr>
              <a:t>basic</a:t>
            </a:r>
            <a:r>
              <a:rPr lang="sk-SK" sz="2400" b="1" dirty="0">
                <a:solidFill>
                  <a:srgbClr val="0070C0"/>
                </a:solidFill>
                <a:latin typeface="Calibri" panose="020F0502020204030204" pitchFamily="34" charset="0"/>
                <a:cs typeface="Calibri" panose="020F0502020204030204" pitchFamily="34" charset="0"/>
              </a:rPr>
              <a:t> </a:t>
            </a:r>
            <a:r>
              <a:rPr lang="sk-SK" sz="2400" b="1" dirty="0" err="1">
                <a:solidFill>
                  <a:srgbClr val="0070C0"/>
                </a:solidFill>
                <a:latin typeface="Calibri" panose="020F0502020204030204" pitchFamily="34" charset="0"/>
                <a:cs typeface="Calibri" panose="020F0502020204030204" pitchFamily="34" charset="0"/>
              </a:rPr>
              <a:t>parts</a:t>
            </a:r>
            <a:endParaRPr lang="sk-SK" sz="2400" b="1" dirty="0">
              <a:solidFill>
                <a:srgbClr val="0070C0"/>
              </a:solidFill>
              <a:latin typeface="Calibri" panose="020F0502020204030204" pitchFamily="34" charset="0"/>
              <a:cs typeface="Calibri" panose="020F0502020204030204" pitchFamily="34" charset="0"/>
            </a:endParaRPr>
          </a:p>
        </p:txBody>
      </p:sp>
      <p:sp>
        <p:nvSpPr>
          <p:cNvPr id="3" name="Zástupný symbol obsahu 2"/>
          <p:cNvSpPr>
            <a:spLocks noGrp="1"/>
          </p:cNvSpPr>
          <p:nvPr>
            <p:ph sz="quarter" idx="1"/>
          </p:nvPr>
        </p:nvSpPr>
        <p:spPr>
          <a:xfrm>
            <a:off x="179512" y="1340768"/>
            <a:ext cx="8686800" cy="4937760"/>
          </a:xfrm>
        </p:spPr>
        <p:txBody>
          <a:bodyPr>
            <a:normAutofit/>
          </a:bodyPr>
          <a:lstStyle/>
          <a:p>
            <a:pPr marL="514350" indent="-514350">
              <a:buFont typeface="Wingdings 3"/>
              <a:buAutoNum type="arabicPeriod"/>
            </a:pPr>
            <a:r>
              <a:rPr lang="en-GB" dirty="0">
                <a:latin typeface="Calibri" panose="020F0502020204030204" pitchFamily="34" charset="0"/>
                <a:cs typeface="Calibri" panose="020F0502020204030204" pitchFamily="34" charset="0"/>
              </a:rPr>
              <a:t>The chapter </a:t>
            </a:r>
            <a:r>
              <a:rPr lang="en-GB" b="1" i="1" dirty="0">
                <a:latin typeface="Calibri" panose="020F0502020204030204" pitchFamily="34" charset="0"/>
                <a:cs typeface="Calibri" panose="020F0502020204030204" pitchFamily="34" charset="0"/>
              </a:rPr>
              <a:t>Participation in Horizon 2020 </a:t>
            </a:r>
            <a:r>
              <a:rPr lang="en-GB" dirty="0">
                <a:latin typeface="Calibri" panose="020F0502020204030204" pitchFamily="34" charset="0"/>
                <a:cs typeface="Calibri" panose="020F0502020204030204" pitchFamily="34" charset="0"/>
              </a:rPr>
              <a:t>brings the quantitative and qualitative comparisons of EUSDR countries</a:t>
            </a:r>
            <a:r>
              <a:rPr lang="en-US"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participation in Horizon 2020, their success rate and cooperation among them and beyond the region. </a:t>
            </a:r>
            <a:endParaRPr lang="sk-SK" dirty="0">
              <a:latin typeface="Calibri" panose="020F0502020204030204" pitchFamily="34" charset="0"/>
              <a:cs typeface="Calibri" panose="020F0502020204030204" pitchFamily="34" charset="0"/>
            </a:endParaRPr>
          </a:p>
          <a:p>
            <a:pPr marL="514350" indent="-514350">
              <a:buFont typeface="Wingdings 3"/>
              <a:buAutoNum type="arabicPeriod"/>
            </a:pPr>
            <a:r>
              <a:rPr lang="en-GB" dirty="0">
                <a:latin typeface="Calibri" panose="020F0502020204030204" pitchFamily="34" charset="0"/>
                <a:cs typeface="Calibri" panose="020F0502020204030204" pitchFamily="34" charset="0"/>
              </a:rPr>
              <a:t>The second chapter focuses on </a:t>
            </a:r>
            <a:r>
              <a:rPr lang="en-GB" b="1" i="1" dirty="0">
                <a:latin typeface="Calibri" panose="020F0502020204030204" pitchFamily="34" charset="0"/>
                <a:cs typeface="Calibri" panose="020F0502020204030204" pitchFamily="34" charset="0"/>
              </a:rPr>
              <a:t>national Horizon 2020 systems</a:t>
            </a:r>
            <a:r>
              <a:rPr lang="en-GB" dirty="0">
                <a:latin typeface="Calibri" panose="020F0502020204030204" pitchFamily="34" charset="0"/>
                <a:cs typeface="Calibri" panose="020F0502020204030204" pitchFamily="34" charset="0"/>
              </a:rPr>
              <a:t>, primarily on support structures for Horizon 2020 in EUSDR countries. </a:t>
            </a:r>
            <a:endParaRPr lang="sk-SK" dirty="0">
              <a:latin typeface="Calibri" panose="020F0502020204030204" pitchFamily="34" charset="0"/>
              <a:cs typeface="Calibri" panose="020F0502020204030204" pitchFamily="34" charset="0"/>
            </a:endParaRPr>
          </a:p>
          <a:p>
            <a:pPr marL="514350" indent="-514350">
              <a:buAutoNum type="arabicPeriod"/>
            </a:pPr>
            <a:r>
              <a:rPr lang="en-GB" dirty="0">
                <a:latin typeface="Calibri" panose="020F0502020204030204" pitchFamily="34" charset="0"/>
                <a:cs typeface="Calibri" panose="020F0502020204030204" pitchFamily="34" charset="0"/>
              </a:rPr>
              <a:t>The third chapter assesses the </a:t>
            </a:r>
            <a:r>
              <a:rPr lang="en-GB" b="1" dirty="0">
                <a:latin typeface="Calibri" panose="020F0502020204030204" pitchFamily="34" charset="0"/>
                <a:cs typeface="Calibri" panose="020F0502020204030204" pitchFamily="34" charset="0"/>
              </a:rPr>
              <a:t>results of the survey </a:t>
            </a:r>
            <a:r>
              <a:rPr lang="en-GB" dirty="0">
                <a:latin typeface="Calibri" panose="020F0502020204030204" pitchFamily="34" charset="0"/>
                <a:cs typeface="Calibri" panose="020F0502020204030204" pitchFamily="34" charset="0"/>
              </a:rPr>
              <a:t>that was conducted among EUSDR countries</a:t>
            </a:r>
            <a:r>
              <a:rPr lang="sk-SK" dirty="0">
                <a:latin typeface="Calibri" panose="020F0502020204030204" pitchFamily="34" charset="0"/>
                <a:cs typeface="Calibri" panose="020F0502020204030204" pitchFamily="34" charset="0"/>
              </a:rPr>
              <a:t>.</a:t>
            </a:r>
          </a:p>
          <a:p>
            <a:pPr marL="514350" indent="-514350">
              <a:buAutoNum type="arabicPeriod"/>
            </a:pPr>
            <a:r>
              <a:rPr lang="en-GB" dirty="0">
                <a:latin typeface="Calibri" panose="020F0502020204030204" pitchFamily="34" charset="0"/>
                <a:cs typeface="Calibri" panose="020F0502020204030204" pitchFamily="34" charset="0"/>
              </a:rPr>
              <a:t>The last chapter contains </a:t>
            </a:r>
            <a:r>
              <a:rPr lang="en-GB" b="1" dirty="0">
                <a:latin typeface="Calibri" panose="020F0502020204030204" pitchFamily="34" charset="0"/>
                <a:cs typeface="Calibri" panose="020F0502020204030204" pitchFamily="34" charset="0"/>
              </a:rPr>
              <a:t>recommendation </a:t>
            </a:r>
            <a:r>
              <a:rPr lang="en-GB" dirty="0">
                <a:latin typeface="Calibri" panose="020F0502020204030204" pitchFamily="34" charset="0"/>
                <a:cs typeface="Calibri" panose="020F0502020204030204" pitchFamily="34" charset="0"/>
              </a:rPr>
              <a:t>for increasing participation and a SWOT Analysis. </a:t>
            </a:r>
            <a:endParaRPr lang="sk-SK" dirty="0">
              <a:latin typeface="Calibri" panose="020F0502020204030204" pitchFamily="34" charset="0"/>
              <a:cs typeface="Calibri" panose="020F0502020204030204" pitchFamily="34" charset="0"/>
            </a:endParaRPr>
          </a:p>
          <a:p>
            <a:pPr marL="0" lvl="0" indent="0">
              <a:buNone/>
            </a:pPr>
            <a:endParaRPr lang="sk-SK" dirty="0"/>
          </a:p>
          <a:p>
            <a:pPr marL="514350" indent="-514350">
              <a:buFont typeface="+mj-lt"/>
              <a:buAutoNum type="arabicPeriod"/>
            </a:pPr>
            <a:endParaRPr lang="sk-SK" dirty="0"/>
          </a:p>
          <a:p>
            <a:pPr marL="514350" indent="-514350">
              <a:buFont typeface="+mj-lt"/>
              <a:buAutoNum type="arabicPeriod"/>
            </a:pPr>
            <a:endParaRPr lang="sk-SK" dirty="0"/>
          </a:p>
        </p:txBody>
      </p:sp>
      <p:sp>
        <p:nvSpPr>
          <p:cNvPr id="4" name="BlokTextu 3">
            <a:extLst>
              <a:ext uri="{FF2B5EF4-FFF2-40B4-BE49-F238E27FC236}">
                <a16:creationId xmlns:a16="http://schemas.microsoft.com/office/drawing/2014/main" id="{1739515F-ECD9-4872-8B8C-A6A98E6AE5EF}"/>
              </a:ext>
            </a:extLst>
          </p:cNvPr>
          <p:cNvSpPr txBox="1"/>
          <p:nvPr/>
        </p:nvSpPr>
        <p:spPr>
          <a:xfrm>
            <a:off x="683568" y="6381328"/>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12255217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DF24323-E1BB-432A-AE49-52EBB6126688}"/>
              </a:ext>
            </a:extLst>
          </p:cNvPr>
          <p:cNvSpPr>
            <a:spLocks noGrp="1"/>
          </p:cNvSpPr>
          <p:nvPr>
            <p:ph type="title"/>
          </p:nvPr>
        </p:nvSpPr>
        <p:spPr>
          <a:xfrm>
            <a:off x="457200" y="152400"/>
            <a:ext cx="8507288" cy="990600"/>
          </a:xfrm>
        </p:spPr>
        <p:txBody>
          <a:bodyPr>
            <a:noAutofit/>
          </a:bodyPr>
          <a:lstStyle/>
          <a:p>
            <a:pPr algn="r"/>
            <a:r>
              <a:rPr lang="en-GB" sz="1800" b="1" dirty="0">
                <a:solidFill>
                  <a:srgbClr val="0070C0"/>
                </a:solidFill>
                <a:latin typeface="Calibri" panose="020F0502020204030204" pitchFamily="34" charset="0"/>
                <a:cs typeface="Calibri" panose="020F0502020204030204" pitchFamily="34" charset="0"/>
              </a:rPr>
              <a:t>What were the main expected benefits of participating in Horizon 2020 compared to national and/or regional research and innovation programmes?</a:t>
            </a:r>
            <a:endParaRPr lang="sk-SK" sz="1800" b="1" dirty="0">
              <a:solidFill>
                <a:srgbClr val="0070C0"/>
              </a:solidFill>
              <a:latin typeface="Calibri" panose="020F0502020204030204" pitchFamily="34" charset="0"/>
              <a:cs typeface="Calibri" panose="020F0502020204030204" pitchFamily="34" charset="0"/>
            </a:endParaRPr>
          </a:p>
        </p:txBody>
      </p:sp>
      <p:pic>
        <p:nvPicPr>
          <p:cNvPr id="4" name="Zástupný objekt pre obsah 3" descr="Obrázok, na ktorom je mapa&#10;&#10;Automaticky generovaný popis">
            <a:extLst>
              <a:ext uri="{FF2B5EF4-FFF2-40B4-BE49-F238E27FC236}">
                <a16:creationId xmlns:a16="http://schemas.microsoft.com/office/drawing/2014/main" id="{159636E3-DE61-407D-AA2C-3270BA97B78D}"/>
              </a:ext>
            </a:extLst>
          </p:cNvPr>
          <p:cNvPicPr>
            <a:picLocks noGrp="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11560" y="1268760"/>
            <a:ext cx="8075240" cy="5040000"/>
          </a:xfrm>
          <a:prstGeom prst="rect">
            <a:avLst/>
          </a:prstGeom>
        </p:spPr>
      </p:pic>
      <p:sp>
        <p:nvSpPr>
          <p:cNvPr id="5" name="BlokTextu 4">
            <a:extLst>
              <a:ext uri="{FF2B5EF4-FFF2-40B4-BE49-F238E27FC236}">
                <a16:creationId xmlns:a16="http://schemas.microsoft.com/office/drawing/2014/main" id="{356493A7-35BD-4E21-90AB-78E4678BBC4A}"/>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36078093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DF24323-E1BB-432A-AE49-52EBB6126688}"/>
              </a:ext>
            </a:extLst>
          </p:cNvPr>
          <p:cNvSpPr>
            <a:spLocks noGrp="1"/>
          </p:cNvSpPr>
          <p:nvPr>
            <p:ph type="title"/>
          </p:nvPr>
        </p:nvSpPr>
        <p:spPr/>
        <p:txBody>
          <a:bodyPr>
            <a:normAutofit/>
          </a:bodyPr>
          <a:lstStyle/>
          <a:p>
            <a:pPr algn="r"/>
            <a:r>
              <a:rPr lang="en-GB" sz="1800" b="1" dirty="0">
                <a:solidFill>
                  <a:srgbClr val="0070C0"/>
                </a:solidFill>
                <a:latin typeface="Calibri" panose="020F0502020204030204" pitchFamily="34" charset="0"/>
                <a:cs typeface="Calibri" panose="020F0502020204030204" pitchFamily="34" charset="0"/>
              </a:rPr>
              <a:t>Which of the following measures would help your organization increase its participation in the EU </a:t>
            </a:r>
            <a:r>
              <a:rPr lang="sk-SK" sz="1800" b="1" dirty="0">
                <a:solidFill>
                  <a:srgbClr val="0070C0"/>
                </a:solidFill>
                <a:latin typeface="Calibri" panose="020F0502020204030204" pitchFamily="34" charset="0"/>
                <a:cs typeface="Calibri" panose="020F0502020204030204" pitchFamily="34" charset="0"/>
              </a:rPr>
              <a:t>FP </a:t>
            </a:r>
            <a:r>
              <a:rPr lang="en-GB" sz="1800" b="1" dirty="0">
                <a:solidFill>
                  <a:srgbClr val="0070C0"/>
                </a:solidFill>
                <a:latin typeface="Calibri" panose="020F0502020204030204" pitchFamily="34" charset="0"/>
                <a:cs typeface="Calibri" panose="020F0502020204030204" pitchFamily="34" charset="0"/>
              </a:rPr>
              <a:t>for Research and Innovation (</a:t>
            </a:r>
            <a:r>
              <a:rPr lang="sk-SK" sz="1800" b="1" dirty="0">
                <a:solidFill>
                  <a:srgbClr val="0070C0"/>
                </a:solidFill>
                <a:latin typeface="Calibri" panose="020F0502020204030204" pitchFamily="34" charset="0"/>
                <a:cs typeface="Calibri" panose="020F0502020204030204" pitchFamily="34" charset="0"/>
              </a:rPr>
              <a:t>H2020 </a:t>
            </a:r>
            <a:r>
              <a:rPr lang="en-GB" sz="1800" b="1" dirty="0">
                <a:solidFill>
                  <a:srgbClr val="0070C0"/>
                </a:solidFill>
                <a:latin typeface="Calibri" panose="020F0502020204030204" pitchFamily="34" charset="0"/>
                <a:cs typeface="Calibri" panose="020F0502020204030204" pitchFamily="34" charset="0"/>
              </a:rPr>
              <a:t>and Horizon Europe)?</a:t>
            </a:r>
            <a:endParaRPr lang="sk-SK" sz="1800" b="1" dirty="0">
              <a:solidFill>
                <a:srgbClr val="0070C0"/>
              </a:solidFill>
              <a:latin typeface="Calibri" panose="020F0502020204030204" pitchFamily="34" charset="0"/>
              <a:cs typeface="Calibri" panose="020F0502020204030204" pitchFamily="34" charset="0"/>
            </a:endParaRPr>
          </a:p>
        </p:txBody>
      </p:sp>
      <p:graphicFrame>
        <p:nvGraphicFramePr>
          <p:cNvPr id="4" name="Zástupný objekt pre obsah 3">
            <a:extLst>
              <a:ext uri="{FF2B5EF4-FFF2-40B4-BE49-F238E27FC236}">
                <a16:creationId xmlns:a16="http://schemas.microsoft.com/office/drawing/2014/main" id="{E2477ADB-210A-4332-9C07-A242AD203C42}"/>
              </a:ext>
            </a:extLst>
          </p:cNvPr>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2"/>
          </a:graphicData>
        </a:graphic>
      </p:graphicFrame>
      <p:sp>
        <p:nvSpPr>
          <p:cNvPr id="5" name="BlokTextu 4">
            <a:extLst>
              <a:ext uri="{FF2B5EF4-FFF2-40B4-BE49-F238E27FC236}">
                <a16:creationId xmlns:a16="http://schemas.microsoft.com/office/drawing/2014/main" id="{8CC81BC8-8902-49C3-A81A-055E5579301D}"/>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10267446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DF24323-E1BB-432A-AE49-52EBB6126688}"/>
              </a:ext>
            </a:extLst>
          </p:cNvPr>
          <p:cNvSpPr>
            <a:spLocks noGrp="1"/>
          </p:cNvSpPr>
          <p:nvPr>
            <p:ph type="title"/>
          </p:nvPr>
        </p:nvSpPr>
        <p:spPr>
          <a:xfrm>
            <a:off x="457200" y="152400"/>
            <a:ext cx="8229600" cy="549275"/>
          </a:xfrm>
        </p:spPr>
        <p:txBody>
          <a:bodyPr/>
          <a:lstStyle/>
          <a:p>
            <a:pPr algn="r"/>
            <a:r>
              <a:rPr lang="en-GB" sz="1800" b="1" dirty="0">
                <a:solidFill>
                  <a:srgbClr val="0070C0"/>
                </a:solidFill>
                <a:latin typeface="Calibri" panose="020F0502020204030204" pitchFamily="34" charset="0"/>
                <a:cs typeface="Calibri" panose="020F0502020204030204" pitchFamily="34" charset="0"/>
              </a:rPr>
              <a:t>Where did you get the most valuable information about Horizon 2020 from?</a:t>
            </a:r>
            <a:endParaRPr lang="sk-SK" sz="1800" b="1" dirty="0">
              <a:solidFill>
                <a:srgbClr val="0070C0"/>
              </a:solidFill>
              <a:latin typeface="Calibri" panose="020F0502020204030204" pitchFamily="34" charset="0"/>
              <a:cs typeface="Calibri" panose="020F0502020204030204" pitchFamily="34" charset="0"/>
            </a:endParaRPr>
          </a:p>
        </p:txBody>
      </p:sp>
      <p:graphicFrame>
        <p:nvGraphicFramePr>
          <p:cNvPr id="4" name="Zástupný objekt pre obsah 3">
            <a:extLst>
              <a:ext uri="{FF2B5EF4-FFF2-40B4-BE49-F238E27FC236}">
                <a16:creationId xmlns:a16="http://schemas.microsoft.com/office/drawing/2014/main" id="{5EB0E248-7CED-4254-899A-18E7BBDFBD69}"/>
              </a:ext>
            </a:extLst>
          </p:cNvPr>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75777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text 2">
            <a:extLst>
              <a:ext uri="{FF2B5EF4-FFF2-40B4-BE49-F238E27FC236}">
                <a16:creationId xmlns:a16="http://schemas.microsoft.com/office/drawing/2014/main" id="{8936B476-44B4-4855-A37D-601E97105AEA}"/>
              </a:ext>
            </a:extLst>
          </p:cNvPr>
          <p:cNvSpPr>
            <a:spLocks noGrp="1"/>
          </p:cNvSpPr>
          <p:nvPr>
            <p:ph type="body" idx="1"/>
          </p:nvPr>
        </p:nvSpPr>
        <p:spPr/>
        <p:txBody>
          <a:bodyPr/>
          <a:lstStyle/>
          <a:p>
            <a:r>
              <a:rPr lang="en-GB" sz="1800" dirty="0">
                <a:solidFill>
                  <a:srgbClr val="0070C0"/>
                </a:solidFill>
                <a:latin typeface="Calibri" panose="020F0502020204030204" pitchFamily="34" charset="0"/>
                <a:ea typeface="+mj-ea"/>
                <a:cs typeface="Calibri" panose="020F0502020204030204" pitchFamily="34" charset="0"/>
              </a:rPr>
              <a:t>Communication activities on Horizon 2020 in my country have helped me find out the information about the programme</a:t>
            </a:r>
            <a:endParaRPr lang="sk-SK" sz="1800" dirty="0">
              <a:solidFill>
                <a:srgbClr val="0070C0"/>
              </a:solidFill>
              <a:latin typeface="Calibri" panose="020F0502020204030204" pitchFamily="34" charset="0"/>
              <a:ea typeface="+mj-ea"/>
              <a:cs typeface="Calibri" panose="020F0502020204030204" pitchFamily="34" charset="0"/>
            </a:endParaRPr>
          </a:p>
        </p:txBody>
      </p:sp>
      <p:sp>
        <p:nvSpPr>
          <p:cNvPr id="4" name="Zástupný text 3">
            <a:extLst>
              <a:ext uri="{FF2B5EF4-FFF2-40B4-BE49-F238E27FC236}">
                <a16:creationId xmlns:a16="http://schemas.microsoft.com/office/drawing/2014/main" id="{8D4EEC68-4C43-471E-9F7B-DCB56AA06C3C}"/>
              </a:ext>
            </a:extLst>
          </p:cNvPr>
          <p:cNvSpPr>
            <a:spLocks noGrp="1"/>
          </p:cNvSpPr>
          <p:nvPr>
            <p:ph type="body" sz="half" idx="3"/>
          </p:nvPr>
        </p:nvSpPr>
        <p:spPr>
          <a:xfrm>
            <a:off x="4666087" y="764704"/>
            <a:ext cx="4041775" cy="685800"/>
          </a:xfrm>
        </p:spPr>
        <p:txBody>
          <a:bodyPr/>
          <a:lstStyle/>
          <a:p>
            <a:r>
              <a:rPr lang="en-GB" sz="1800" dirty="0">
                <a:solidFill>
                  <a:srgbClr val="0070C0"/>
                </a:solidFill>
                <a:latin typeface="Calibri" panose="020F0502020204030204" pitchFamily="34" charset="0"/>
                <a:ea typeface="+mj-ea"/>
                <a:cs typeface="Calibri" panose="020F0502020204030204" pitchFamily="34" charset="0"/>
              </a:rPr>
              <a:t>It was easy to find calls that were relevant to my area</a:t>
            </a:r>
            <a:endParaRPr lang="sk-SK" sz="1800" dirty="0">
              <a:solidFill>
                <a:srgbClr val="0070C0"/>
              </a:solidFill>
              <a:latin typeface="Calibri" panose="020F0502020204030204" pitchFamily="34" charset="0"/>
              <a:ea typeface="+mj-ea"/>
              <a:cs typeface="Calibri" panose="020F0502020204030204" pitchFamily="34" charset="0"/>
            </a:endParaRPr>
          </a:p>
        </p:txBody>
      </p:sp>
      <p:graphicFrame>
        <p:nvGraphicFramePr>
          <p:cNvPr id="7" name="Zástupný objekt pre obsah 6">
            <a:extLst>
              <a:ext uri="{FF2B5EF4-FFF2-40B4-BE49-F238E27FC236}">
                <a16:creationId xmlns:a16="http://schemas.microsoft.com/office/drawing/2014/main" id="{0828379A-2874-482C-99C4-94311576951B}"/>
              </a:ext>
            </a:extLst>
          </p:cNvPr>
          <p:cNvGraphicFramePr>
            <a:graphicFrameLocks noGrp="1"/>
          </p:cNvGraphicFramePr>
          <p:nvPr>
            <p:ph sz="quarter" idx="2"/>
          </p:nvPr>
        </p:nvGraphicFramePr>
        <p:xfrm>
          <a:off x="457200" y="2133600"/>
          <a:ext cx="4038600" cy="4038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Zástupný objekt pre obsah 7">
            <a:extLst>
              <a:ext uri="{FF2B5EF4-FFF2-40B4-BE49-F238E27FC236}">
                <a16:creationId xmlns:a16="http://schemas.microsoft.com/office/drawing/2014/main" id="{E717B1CF-4BAC-4A61-A3A8-5BB20540216B}"/>
              </a:ext>
            </a:extLst>
          </p:cNvPr>
          <p:cNvGraphicFramePr>
            <a:graphicFrameLocks noGrp="1"/>
          </p:cNvGraphicFramePr>
          <p:nvPr>
            <p:ph sz="quarter" idx="4"/>
          </p:nvPr>
        </p:nvGraphicFramePr>
        <p:xfrm>
          <a:off x="4648200" y="2133600"/>
          <a:ext cx="4038600" cy="4038600"/>
        </p:xfrm>
        <a:graphic>
          <a:graphicData uri="http://schemas.openxmlformats.org/drawingml/2006/chart">
            <c:chart xmlns:c="http://schemas.openxmlformats.org/drawingml/2006/chart" xmlns:r="http://schemas.openxmlformats.org/officeDocument/2006/relationships" r:id="rId3"/>
          </a:graphicData>
        </a:graphic>
      </p:graphicFrame>
      <p:sp>
        <p:nvSpPr>
          <p:cNvPr id="6" name="BlokTextu 5">
            <a:extLst>
              <a:ext uri="{FF2B5EF4-FFF2-40B4-BE49-F238E27FC236}">
                <a16:creationId xmlns:a16="http://schemas.microsoft.com/office/drawing/2014/main" id="{CED28584-9D02-465C-AB0B-3C5CA7FCA341}"/>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4323004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text 2">
            <a:extLst>
              <a:ext uri="{FF2B5EF4-FFF2-40B4-BE49-F238E27FC236}">
                <a16:creationId xmlns:a16="http://schemas.microsoft.com/office/drawing/2014/main" id="{8936B476-44B4-4855-A37D-601E97105AEA}"/>
              </a:ext>
            </a:extLst>
          </p:cNvPr>
          <p:cNvSpPr>
            <a:spLocks noGrp="1"/>
          </p:cNvSpPr>
          <p:nvPr>
            <p:ph type="body" idx="1"/>
          </p:nvPr>
        </p:nvSpPr>
        <p:spPr>
          <a:noFill/>
          <a:ln>
            <a:noFill/>
          </a:ln>
        </p:spPr>
        <p:txBody>
          <a:bodyPr vert="horz" lIns="91440" anchor="b" anchorCtr="0">
            <a:noAutofit/>
          </a:bodyPr>
          <a:lstStyle/>
          <a:p>
            <a:r>
              <a:rPr lang="en-GB" sz="1800" dirty="0">
                <a:solidFill>
                  <a:srgbClr val="0070C0"/>
                </a:solidFill>
                <a:latin typeface="Calibri" panose="020F0502020204030204" pitchFamily="34" charset="0"/>
                <a:ea typeface="+mj-ea"/>
                <a:cs typeface="Calibri" panose="020F0502020204030204" pitchFamily="34" charset="0"/>
              </a:rPr>
              <a:t>It was easy to find calls that encourage participation of non-EU country partners</a:t>
            </a:r>
            <a:endParaRPr lang="sk-SK" sz="1800" dirty="0">
              <a:solidFill>
                <a:srgbClr val="0070C0"/>
              </a:solidFill>
              <a:latin typeface="Calibri" panose="020F0502020204030204" pitchFamily="34" charset="0"/>
              <a:ea typeface="+mj-ea"/>
              <a:cs typeface="Calibri" panose="020F0502020204030204" pitchFamily="34" charset="0"/>
            </a:endParaRPr>
          </a:p>
        </p:txBody>
      </p:sp>
      <p:graphicFrame>
        <p:nvGraphicFramePr>
          <p:cNvPr id="8" name="Zástupný objekt pre obsah 7">
            <a:extLst>
              <a:ext uri="{FF2B5EF4-FFF2-40B4-BE49-F238E27FC236}">
                <a16:creationId xmlns:a16="http://schemas.microsoft.com/office/drawing/2014/main" id="{E717B1CF-4BAC-4A61-A3A8-5BB20540216B}"/>
              </a:ext>
            </a:extLst>
          </p:cNvPr>
          <p:cNvGraphicFramePr>
            <a:graphicFrameLocks noGrp="1"/>
          </p:cNvGraphicFramePr>
          <p:nvPr>
            <p:ph sz="quarter" idx="4"/>
          </p:nvPr>
        </p:nvGraphicFramePr>
        <p:xfrm>
          <a:off x="4648200" y="2133600"/>
          <a:ext cx="4038600" cy="4038600"/>
        </p:xfrm>
        <a:graphic>
          <a:graphicData uri="http://schemas.openxmlformats.org/drawingml/2006/chart">
            <c:chart xmlns:c="http://schemas.openxmlformats.org/drawingml/2006/chart" xmlns:r="http://schemas.openxmlformats.org/officeDocument/2006/relationships" r:id="rId2"/>
          </a:graphicData>
        </a:graphic>
      </p:graphicFrame>
      <p:sp>
        <p:nvSpPr>
          <p:cNvPr id="9" name="Zástupný text 8">
            <a:extLst>
              <a:ext uri="{FF2B5EF4-FFF2-40B4-BE49-F238E27FC236}">
                <a16:creationId xmlns:a16="http://schemas.microsoft.com/office/drawing/2014/main" id="{D1CE9F4B-CBED-403C-B338-820B974D7A72}"/>
              </a:ext>
            </a:extLst>
          </p:cNvPr>
          <p:cNvSpPr>
            <a:spLocks noGrp="1"/>
          </p:cNvSpPr>
          <p:nvPr>
            <p:ph type="body" sz="half" idx="3"/>
          </p:nvPr>
        </p:nvSpPr>
        <p:spPr/>
        <p:txBody>
          <a:bodyPr/>
          <a:lstStyle/>
          <a:p>
            <a:endParaRPr lang="sk-SK"/>
          </a:p>
        </p:txBody>
      </p:sp>
      <p:graphicFrame>
        <p:nvGraphicFramePr>
          <p:cNvPr id="10" name="Zástupný objekt pre obsah 9">
            <a:extLst>
              <a:ext uri="{FF2B5EF4-FFF2-40B4-BE49-F238E27FC236}">
                <a16:creationId xmlns:a16="http://schemas.microsoft.com/office/drawing/2014/main" id="{2806D43A-47F8-4330-8D10-BEE189BB630A}"/>
              </a:ext>
            </a:extLst>
          </p:cNvPr>
          <p:cNvGraphicFramePr>
            <a:graphicFrameLocks noGrp="1"/>
          </p:cNvGraphicFramePr>
          <p:nvPr>
            <p:ph sz="quarter" idx="2"/>
          </p:nvPr>
        </p:nvGraphicFramePr>
        <p:xfrm>
          <a:off x="457200" y="2133600"/>
          <a:ext cx="4038600" cy="4038600"/>
        </p:xfrm>
        <a:graphic>
          <a:graphicData uri="http://schemas.openxmlformats.org/drawingml/2006/chart">
            <c:chart xmlns:c="http://schemas.openxmlformats.org/drawingml/2006/chart" xmlns:r="http://schemas.openxmlformats.org/officeDocument/2006/relationships" r:id="rId3"/>
          </a:graphicData>
        </a:graphic>
      </p:graphicFrame>
      <p:sp>
        <p:nvSpPr>
          <p:cNvPr id="6" name="BlokTextu 5">
            <a:extLst>
              <a:ext uri="{FF2B5EF4-FFF2-40B4-BE49-F238E27FC236}">
                <a16:creationId xmlns:a16="http://schemas.microsoft.com/office/drawing/2014/main" id="{1299DAAB-5E30-42BA-9366-4DF3D98129C0}"/>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2756406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6A700DA-6C0F-46F5-B5A5-29C5AD981511}"/>
              </a:ext>
            </a:extLst>
          </p:cNvPr>
          <p:cNvSpPr>
            <a:spLocks noGrp="1"/>
          </p:cNvSpPr>
          <p:nvPr>
            <p:ph type="title"/>
          </p:nvPr>
        </p:nvSpPr>
        <p:spPr>
          <a:xfrm>
            <a:off x="457200" y="152400"/>
            <a:ext cx="8229600" cy="684312"/>
          </a:xfrm>
        </p:spPr>
        <p:txBody>
          <a:bodyPr/>
          <a:lstStyle/>
          <a:p>
            <a:pPr algn="r"/>
            <a:r>
              <a:rPr lang="en-GB" sz="1800" b="1" dirty="0">
                <a:solidFill>
                  <a:srgbClr val="0070C0"/>
                </a:solidFill>
                <a:latin typeface="Calibri" panose="020F0502020204030204" pitchFamily="34" charset="0"/>
                <a:cs typeface="Calibri" panose="020F0502020204030204" pitchFamily="34" charset="0"/>
              </a:rPr>
              <a:t>What are your main reasons for not participating in Horizon 2020?</a:t>
            </a:r>
            <a:endParaRPr lang="sk-SK" sz="1800" b="1" dirty="0">
              <a:solidFill>
                <a:srgbClr val="0070C0"/>
              </a:solidFill>
              <a:latin typeface="Calibri" panose="020F0502020204030204" pitchFamily="34" charset="0"/>
              <a:cs typeface="Calibri" panose="020F0502020204030204" pitchFamily="34" charset="0"/>
            </a:endParaRPr>
          </a:p>
        </p:txBody>
      </p:sp>
      <p:graphicFrame>
        <p:nvGraphicFramePr>
          <p:cNvPr id="4" name="Zástupný objekt pre obsah 3">
            <a:extLst>
              <a:ext uri="{FF2B5EF4-FFF2-40B4-BE49-F238E27FC236}">
                <a16:creationId xmlns:a16="http://schemas.microsoft.com/office/drawing/2014/main" id="{F424491E-FA53-48BE-BDB2-1CFC30AEF17F}"/>
              </a:ext>
            </a:extLst>
          </p:cNvPr>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2"/>
          </a:graphicData>
        </a:graphic>
      </p:graphicFrame>
      <p:sp>
        <p:nvSpPr>
          <p:cNvPr id="5" name="BlokTextu 4">
            <a:extLst>
              <a:ext uri="{FF2B5EF4-FFF2-40B4-BE49-F238E27FC236}">
                <a16:creationId xmlns:a16="http://schemas.microsoft.com/office/drawing/2014/main" id="{A76FFF6A-52A6-4FB2-86C0-746C4AD7F065}"/>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2527784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444921A-7834-447F-B390-E0C20A0E8EE3}"/>
              </a:ext>
            </a:extLst>
          </p:cNvPr>
          <p:cNvSpPr>
            <a:spLocks noGrp="1"/>
          </p:cNvSpPr>
          <p:nvPr>
            <p:ph type="title"/>
          </p:nvPr>
        </p:nvSpPr>
        <p:spPr>
          <a:xfrm>
            <a:off x="457200" y="152400"/>
            <a:ext cx="8229600" cy="756320"/>
          </a:xfrm>
        </p:spPr>
        <p:txBody>
          <a:bodyPr/>
          <a:lstStyle/>
          <a:p>
            <a:pPr algn="r"/>
            <a:r>
              <a:rPr lang="en-GB" sz="1800" b="1" dirty="0">
                <a:solidFill>
                  <a:srgbClr val="0070C0"/>
                </a:solidFill>
                <a:latin typeface="Calibri" panose="020F0502020204030204" pitchFamily="34" charset="0"/>
                <a:cs typeface="Calibri" panose="020F0502020204030204" pitchFamily="34" charset="0"/>
              </a:rPr>
              <a:t>What do you consider as the main obstacles to higher participation in Horizon 2020?</a:t>
            </a:r>
            <a:endParaRPr lang="sk-SK" sz="1800" b="1" dirty="0">
              <a:solidFill>
                <a:srgbClr val="0070C0"/>
              </a:solidFill>
              <a:latin typeface="Calibri" panose="020F0502020204030204" pitchFamily="34" charset="0"/>
              <a:cs typeface="Calibri" panose="020F0502020204030204" pitchFamily="34" charset="0"/>
            </a:endParaRPr>
          </a:p>
        </p:txBody>
      </p:sp>
      <p:graphicFrame>
        <p:nvGraphicFramePr>
          <p:cNvPr id="4" name="Zástupný objekt pre obsah 3">
            <a:extLst>
              <a:ext uri="{FF2B5EF4-FFF2-40B4-BE49-F238E27FC236}">
                <a16:creationId xmlns:a16="http://schemas.microsoft.com/office/drawing/2014/main" id="{995E3296-7FC5-404E-B27F-86EE6B85F652}"/>
              </a:ext>
            </a:extLst>
          </p:cNvPr>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2"/>
          </a:graphicData>
        </a:graphic>
      </p:graphicFrame>
      <p:sp>
        <p:nvSpPr>
          <p:cNvPr id="5" name="BlokTextu 4">
            <a:extLst>
              <a:ext uri="{FF2B5EF4-FFF2-40B4-BE49-F238E27FC236}">
                <a16:creationId xmlns:a16="http://schemas.microsoft.com/office/drawing/2014/main" id="{FFA10748-0619-4AD8-9E9B-60BF0EF55D7D}"/>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8999212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444921A-7834-447F-B390-E0C20A0E8EE3}"/>
              </a:ext>
            </a:extLst>
          </p:cNvPr>
          <p:cNvSpPr>
            <a:spLocks noGrp="1"/>
          </p:cNvSpPr>
          <p:nvPr>
            <p:ph type="title"/>
          </p:nvPr>
        </p:nvSpPr>
        <p:spPr>
          <a:xfrm>
            <a:off x="457200" y="152400"/>
            <a:ext cx="8229600" cy="612304"/>
          </a:xfrm>
        </p:spPr>
        <p:txBody>
          <a:bodyPr/>
          <a:lstStyle/>
          <a:p>
            <a:pPr algn="r"/>
            <a:r>
              <a:rPr lang="sk-SK" sz="1800" b="1" dirty="0">
                <a:solidFill>
                  <a:srgbClr val="0070C0"/>
                </a:solidFill>
                <a:latin typeface="Calibri" panose="020F0502020204030204" pitchFamily="34" charset="0"/>
                <a:cs typeface="Calibri" panose="020F0502020204030204" pitchFamily="34" charset="0"/>
              </a:rPr>
              <a:t>Have </a:t>
            </a:r>
            <a:r>
              <a:rPr lang="sk-SK" sz="1800" b="1" dirty="0" err="1">
                <a:solidFill>
                  <a:srgbClr val="0070C0"/>
                </a:solidFill>
                <a:latin typeface="Calibri" panose="020F0502020204030204" pitchFamily="34" charset="0"/>
                <a:cs typeface="Calibri" panose="020F0502020204030204" pitchFamily="34" charset="0"/>
              </a:rPr>
              <a:t>you</a:t>
            </a:r>
            <a:r>
              <a:rPr lang="sk-SK" sz="1800" b="1" dirty="0">
                <a:solidFill>
                  <a:srgbClr val="0070C0"/>
                </a:solidFill>
                <a:latin typeface="Calibri" panose="020F0502020204030204" pitchFamily="34" charset="0"/>
                <a:cs typeface="Calibri" panose="020F0502020204030204" pitchFamily="34" charset="0"/>
              </a:rPr>
              <a:t> </a:t>
            </a:r>
            <a:r>
              <a:rPr lang="sk-SK" sz="1800" b="1" dirty="0" err="1">
                <a:solidFill>
                  <a:srgbClr val="0070C0"/>
                </a:solidFill>
                <a:latin typeface="Calibri" panose="020F0502020204030204" pitchFamily="34" charset="0"/>
                <a:cs typeface="Calibri" panose="020F0502020204030204" pitchFamily="34" charset="0"/>
              </a:rPr>
              <a:t>applied</a:t>
            </a:r>
            <a:r>
              <a:rPr lang="sk-SK" sz="1800" b="1" dirty="0">
                <a:solidFill>
                  <a:srgbClr val="0070C0"/>
                </a:solidFill>
                <a:latin typeface="Calibri" panose="020F0502020204030204" pitchFamily="34" charset="0"/>
                <a:cs typeface="Calibri" panose="020F0502020204030204" pitchFamily="34" charset="0"/>
              </a:rPr>
              <a:t> </a:t>
            </a:r>
            <a:r>
              <a:rPr lang="sk-SK" sz="1800" b="1" dirty="0" err="1">
                <a:solidFill>
                  <a:srgbClr val="0070C0"/>
                </a:solidFill>
                <a:latin typeface="Calibri" panose="020F0502020204030204" pitchFamily="34" charset="0"/>
                <a:cs typeface="Calibri" panose="020F0502020204030204" pitchFamily="34" charset="0"/>
              </a:rPr>
              <a:t>for</a:t>
            </a:r>
            <a:r>
              <a:rPr lang="sk-SK" sz="1800" b="1" dirty="0">
                <a:solidFill>
                  <a:srgbClr val="0070C0"/>
                </a:solidFill>
                <a:latin typeface="Calibri" panose="020F0502020204030204" pitchFamily="34" charset="0"/>
                <a:cs typeface="Calibri" panose="020F0502020204030204" pitchFamily="34" charset="0"/>
              </a:rPr>
              <a:t> </a:t>
            </a:r>
            <a:r>
              <a:rPr lang="sk-SK" sz="1800" b="1" dirty="0" err="1">
                <a:solidFill>
                  <a:srgbClr val="0070C0"/>
                </a:solidFill>
                <a:latin typeface="Calibri" panose="020F0502020204030204" pitchFamily="34" charset="0"/>
                <a:cs typeface="Calibri" panose="020F0502020204030204" pitchFamily="34" charset="0"/>
              </a:rPr>
              <a:t>other</a:t>
            </a:r>
            <a:r>
              <a:rPr lang="sk-SK" sz="1800" b="1" dirty="0">
                <a:solidFill>
                  <a:srgbClr val="0070C0"/>
                </a:solidFill>
                <a:latin typeface="Calibri" panose="020F0502020204030204" pitchFamily="34" charset="0"/>
                <a:cs typeface="Calibri" panose="020F0502020204030204" pitchFamily="34" charset="0"/>
              </a:rPr>
              <a:t> R&amp;I </a:t>
            </a:r>
            <a:r>
              <a:rPr lang="sk-SK" sz="1800" b="1" dirty="0" err="1">
                <a:solidFill>
                  <a:srgbClr val="0070C0"/>
                </a:solidFill>
                <a:latin typeface="Calibri" panose="020F0502020204030204" pitchFamily="34" charset="0"/>
                <a:cs typeface="Calibri" panose="020F0502020204030204" pitchFamily="34" charset="0"/>
              </a:rPr>
              <a:t>related</a:t>
            </a:r>
            <a:r>
              <a:rPr lang="sk-SK" sz="1800" b="1" dirty="0">
                <a:solidFill>
                  <a:srgbClr val="0070C0"/>
                </a:solidFill>
                <a:latin typeface="Calibri" panose="020F0502020204030204" pitchFamily="34" charset="0"/>
                <a:cs typeface="Calibri" panose="020F0502020204030204" pitchFamily="34" charset="0"/>
              </a:rPr>
              <a:t> EU </a:t>
            </a:r>
            <a:r>
              <a:rPr lang="sk-SK" sz="1800" b="1" dirty="0" err="1">
                <a:solidFill>
                  <a:srgbClr val="0070C0"/>
                </a:solidFill>
                <a:latin typeface="Calibri" panose="020F0502020204030204" pitchFamily="34" charset="0"/>
                <a:cs typeface="Calibri" panose="020F0502020204030204" pitchFamily="34" charset="0"/>
              </a:rPr>
              <a:t>programmes</a:t>
            </a:r>
            <a:r>
              <a:rPr lang="sk-SK" sz="1800" b="1" dirty="0">
                <a:solidFill>
                  <a:srgbClr val="0070C0"/>
                </a:solidFill>
                <a:latin typeface="Calibri" panose="020F0502020204030204" pitchFamily="34" charset="0"/>
                <a:cs typeface="Calibri" panose="020F0502020204030204" pitchFamily="34" charset="0"/>
              </a:rPr>
              <a:t>?</a:t>
            </a:r>
          </a:p>
        </p:txBody>
      </p:sp>
      <p:graphicFrame>
        <p:nvGraphicFramePr>
          <p:cNvPr id="4" name="Zástupný objekt pre obsah 3">
            <a:extLst>
              <a:ext uri="{FF2B5EF4-FFF2-40B4-BE49-F238E27FC236}">
                <a16:creationId xmlns:a16="http://schemas.microsoft.com/office/drawing/2014/main" id="{7B1068D0-FE8B-4B62-A0B0-DF33B604C6E3}"/>
              </a:ext>
            </a:extLst>
          </p:cNvPr>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2"/>
          </a:graphicData>
        </a:graphic>
      </p:graphicFrame>
      <p:sp>
        <p:nvSpPr>
          <p:cNvPr id="5" name="BlokTextu 4">
            <a:extLst>
              <a:ext uri="{FF2B5EF4-FFF2-40B4-BE49-F238E27FC236}">
                <a16:creationId xmlns:a16="http://schemas.microsoft.com/office/drawing/2014/main" id="{E20E8D46-FFF1-4799-BF42-C5612D4FB715}"/>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
        <p:nvSpPr>
          <p:cNvPr id="6" name="Obdĺžnik 5">
            <a:extLst>
              <a:ext uri="{FF2B5EF4-FFF2-40B4-BE49-F238E27FC236}">
                <a16:creationId xmlns:a16="http://schemas.microsoft.com/office/drawing/2014/main" id="{0A19686E-DFE5-4183-88AF-210384666641}"/>
              </a:ext>
            </a:extLst>
          </p:cNvPr>
          <p:cNvSpPr/>
          <p:nvPr/>
        </p:nvSpPr>
        <p:spPr>
          <a:xfrm>
            <a:off x="251520" y="6396521"/>
            <a:ext cx="360040" cy="2728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ln>
                <a:solidFill>
                  <a:schemeClr val="bg1"/>
                </a:solidFill>
              </a:ln>
              <a:solidFill>
                <a:schemeClr val="bg1"/>
              </a:solidFill>
            </a:endParaRPr>
          </a:p>
        </p:txBody>
      </p:sp>
    </p:spTree>
    <p:extLst>
      <p:ext uri="{BB962C8B-B14F-4D97-AF65-F5344CB8AC3E}">
        <p14:creationId xmlns:p14="http://schemas.microsoft.com/office/powerpoint/2010/main" val="19710035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1D59151-1362-48F9-A960-8CE979846B77}"/>
              </a:ext>
            </a:extLst>
          </p:cNvPr>
          <p:cNvSpPr>
            <a:spLocks noGrp="1"/>
          </p:cNvSpPr>
          <p:nvPr>
            <p:ph type="title"/>
          </p:nvPr>
        </p:nvSpPr>
        <p:spPr>
          <a:xfrm>
            <a:off x="457200" y="152400"/>
            <a:ext cx="8229600" cy="756320"/>
          </a:xfrm>
        </p:spPr>
        <p:txBody>
          <a:bodyPr/>
          <a:lstStyle/>
          <a:p>
            <a:r>
              <a:rPr lang="sk-SK" sz="1800" b="1" dirty="0" err="1">
                <a:solidFill>
                  <a:srgbClr val="0070C0"/>
                </a:solidFill>
                <a:latin typeface="Calibri" panose="020F0502020204030204" pitchFamily="34" charset="0"/>
                <a:cs typeface="Calibri" panose="020F0502020204030204" pitchFamily="34" charset="0"/>
              </a:rPr>
              <a:t>What</a:t>
            </a:r>
            <a:r>
              <a:rPr lang="sk-SK" sz="1800" b="1" dirty="0">
                <a:solidFill>
                  <a:srgbClr val="0070C0"/>
                </a:solidFill>
                <a:latin typeface="Calibri" panose="020F0502020204030204" pitchFamily="34" charset="0"/>
                <a:cs typeface="Calibri" panose="020F0502020204030204" pitchFamily="34" charset="0"/>
              </a:rPr>
              <a:t> </a:t>
            </a:r>
            <a:r>
              <a:rPr lang="sk-SK" sz="1800" b="1" dirty="0" err="1">
                <a:solidFill>
                  <a:srgbClr val="0070C0"/>
                </a:solidFill>
                <a:latin typeface="Calibri" panose="020F0502020204030204" pitchFamily="34" charset="0"/>
                <a:cs typeface="Calibri" panose="020F0502020204030204" pitchFamily="34" charset="0"/>
              </a:rPr>
              <a:t>topics</a:t>
            </a:r>
            <a:r>
              <a:rPr lang="sk-SK" sz="1800" b="1" dirty="0">
                <a:solidFill>
                  <a:srgbClr val="0070C0"/>
                </a:solidFill>
                <a:latin typeface="Calibri" panose="020F0502020204030204" pitchFamily="34" charset="0"/>
                <a:cs typeface="Calibri" panose="020F0502020204030204" pitchFamily="34" charset="0"/>
              </a:rPr>
              <a:t>/</a:t>
            </a:r>
            <a:r>
              <a:rPr lang="sk-SK" sz="1800" b="1" dirty="0" err="1">
                <a:solidFill>
                  <a:srgbClr val="0070C0"/>
                </a:solidFill>
                <a:latin typeface="Calibri" panose="020F0502020204030204" pitchFamily="34" charset="0"/>
                <a:cs typeface="Calibri" panose="020F0502020204030204" pitchFamily="34" charset="0"/>
              </a:rPr>
              <a:t>areas</a:t>
            </a:r>
            <a:r>
              <a:rPr lang="sk-SK" sz="1800" b="1" dirty="0">
                <a:solidFill>
                  <a:srgbClr val="0070C0"/>
                </a:solidFill>
                <a:latin typeface="Calibri" panose="020F0502020204030204" pitchFamily="34" charset="0"/>
                <a:cs typeface="Calibri" panose="020F0502020204030204" pitchFamily="34" charset="0"/>
              </a:rPr>
              <a:t> of </a:t>
            </a:r>
            <a:r>
              <a:rPr lang="sk-SK" sz="1800" b="1" dirty="0" err="1">
                <a:solidFill>
                  <a:srgbClr val="0070C0"/>
                </a:solidFill>
                <a:latin typeface="Calibri" panose="020F0502020204030204" pitchFamily="34" charset="0"/>
                <a:cs typeface="Calibri" panose="020F0502020204030204" pitchFamily="34" charset="0"/>
              </a:rPr>
              <a:t>the</a:t>
            </a:r>
            <a:r>
              <a:rPr lang="sk-SK" sz="1800" b="1" dirty="0">
                <a:solidFill>
                  <a:srgbClr val="0070C0"/>
                </a:solidFill>
                <a:latin typeface="Calibri" panose="020F0502020204030204" pitchFamily="34" charset="0"/>
                <a:cs typeface="Calibri" panose="020F0502020204030204" pitchFamily="34" charset="0"/>
              </a:rPr>
              <a:t> new </a:t>
            </a:r>
            <a:r>
              <a:rPr lang="sk-SK" sz="1800" b="1" dirty="0" err="1">
                <a:solidFill>
                  <a:srgbClr val="0070C0"/>
                </a:solidFill>
                <a:latin typeface="Calibri" panose="020F0502020204030204" pitchFamily="34" charset="0"/>
                <a:cs typeface="Calibri" panose="020F0502020204030204" pitchFamily="34" charset="0"/>
              </a:rPr>
              <a:t>Horizon</a:t>
            </a:r>
            <a:r>
              <a:rPr lang="sk-SK" sz="1800" b="1" dirty="0">
                <a:solidFill>
                  <a:srgbClr val="0070C0"/>
                </a:solidFill>
                <a:latin typeface="Calibri" panose="020F0502020204030204" pitchFamily="34" charset="0"/>
                <a:cs typeface="Calibri" panose="020F0502020204030204" pitchFamily="34" charset="0"/>
              </a:rPr>
              <a:t> </a:t>
            </a:r>
            <a:r>
              <a:rPr lang="sk-SK" sz="1800" b="1" dirty="0" err="1">
                <a:solidFill>
                  <a:srgbClr val="0070C0"/>
                </a:solidFill>
                <a:latin typeface="Calibri" panose="020F0502020204030204" pitchFamily="34" charset="0"/>
                <a:cs typeface="Calibri" panose="020F0502020204030204" pitchFamily="34" charset="0"/>
              </a:rPr>
              <a:t>Europe</a:t>
            </a:r>
            <a:r>
              <a:rPr lang="sk-SK" sz="1800" b="1" dirty="0">
                <a:solidFill>
                  <a:srgbClr val="0070C0"/>
                </a:solidFill>
                <a:latin typeface="Calibri" panose="020F0502020204030204" pitchFamily="34" charset="0"/>
                <a:cs typeface="Calibri" panose="020F0502020204030204" pitchFamily="34" charset="0"/>
              </a:rPr>
              <a:t> </a:t>
            </a:r>
            <a:r>
              <a:rPr lang="sk-SK" sz="1800" b="1" dirty="0" err="1">
                <a:solidFill>
                  <a:srgbClr val="0070C0"/>
                </a:solidFill>
                <a:latin typeface="Calibri" panose="020F0502020204030204" pitchFamily="34" charset="0"/>
                <a:cs typeface="Calibri" panose="020F0502020204030204" pitchFamily="34" charset="0"/>
              </a:rPr>
              <a:t>programme</a:t>
            </a:r>
            <a:r>
              <a:rPr lang="sk-SK" sz="1800" b="1" dirty="0">
                <a:solidFill>
                  <a:srgbClr val="0070C0"/>
                </a:solidFill>
                <a:latin typeface="Calibri" panose="020F0502020204030204" pitchFamily="34" charset="0"/>
                <a:cs typeface="Calibri" panose="020F0502020204030204" pitchFamily="34" charset="0"/>
              </a:rPr>
              <a:t> are </a:t>
            </a:r>
            <a:r>
              <a:rPr lang="sk-SK" sz="1800" b="1" dirty="0" err="1">
                <a:solidFill>
                  <a:srgbClr val="0070C0"/>
                </a:solidFill>
                <a:latin typeface="Calibri" panose="020F0502020204030204" pitchFamily="34" charset="0"/>
                <a:cs typeface="Calibri" panose="020F0502020204030204" pitchFamily="34" charset="0"/>
              </a:rPr>
              <a:t>you</a:t>
            </a:r>
            <a:r>
              <a:rPr lang="sk-SK" sz="1800" b="1" dirty="0">
                <a:solidFill>
                  <a:srgbClr val="0070C0"/>
                </a:solidFill>
                <a:latin typeface="Calibri" panose="020F0502020204030204" pitchFamily="34" charset="0"/>
                <a:cs typeface="Calibri" panose="020F0502020204030204" pitchFamily="34" charset="0"/>
              </a:rPr>
              <a:t> </a:t>
            </a:r>
            <a:r>
              <a:rPr lang="sk-SK" sz="1800" b="1" dirty="0" err="1">
                <a:solidFill>
                  <a:srgbClr val="0070C0"/>
                </a:solidFill>
                <a:latin typeface="Calibri" panose="020F0502020204030204" pitchFamily="34" charset="0"/>
                <a:cs typeface="Calibri" panose="020F0502020204030204" pitchFamily="34" charset="0"/>
              </a:rPr>
              <a:t>potentially</a:t>
            </a:r>
            <a:r>
              <a:rPr lang="sk-SK" sz="1800" b="1" dirty="0">
                <a:solidFill>
                  <a:srgbClr val="0070C0"/>
                </a:solidFill>
                <a:latin typeface="Calibri" panose="020F0502020204030204" pitchFamily="34" charset="0"/>
                <a:cs typeface="Calibri" panose="020F0502020204030204" pitchFamily="34" charset="0"/>
              </a:rPr>
              <a:t> </a:t>
            </a:r>
            <a:r>
              <a:rPr lang="sk-SK" sz="1800" b="1" dirty="0" err="1">
                <a:solidFill>
                  <a:srgbClr val="0070C0"/>
                </a:solidFill>
                <a:latin typeface="Calibri" panose="020F0502020204030204" pitchFamily="34" charset="0"/>
                <a:cs typeface="Calibri" panose="020F0502020204030204" pitchFamily="34" charset="0"/>
              </a:rPr>
              <a:t>interested</a:t>
            </a:r>
            <a:r>
              <a:rPr lang="sk-SK" sz="1800" b="1" dirty="0">
                <a:solidFill>
                  <a:srgbClr val="0070C0"/>
                </a:solidFill>
                <a:latin typeface="Calibri" panose="020F0502020204030204" pitchFamily="34" charset="0"/>
                <a:cs typeface="Calibri" panose="020F0502020204030204" pitchFamily="34" charset="0"/>
              </a:rPr>
              <a:t> in </a:t>
            </a:r>
            <a:r>
              <a:rPr lang="sk-SK" sz="1800" b="1" dirty="0" err="1">
                <a:solidFill>
                  <a:srgbClr val="0070C0"/>
                </a:solidFill>
                <a:latin typeface="Calibri" panose="020F0502020204030204" pitchFamily="34" charset="0"/>
                <a:cs typeface="Calibri" panose="020F0502020204030204" pitchFamily="34" charset="0"/>
              </a:rPr>
              <a:t>the</a:t>
            </a:r>
            <a:r>
              <a:rPr lang="sk-SK" sz="1800" b="1" dirty="0">
                <a:solidFill>
                  <a:srgbClr val="0070C0"/>
                </a:solidFill>
                <a:latin typeface="Calibri" panose="020F0502020204030204" pitchFamily="34" charset="0"/>
                <a:cs typeface="Calibri" panose="020F0502020204030204" pitchFamily="34" charset="0"/>
              </a:rPr>
              <a:t> most?</a:t>
            </a:r>
          </a:p>
        </p:txBody>
      </p:sp>
      <p:graphicFrame>
        <p:nvGraphicFramePr>
          <p:cNvPr id="4" name="Zástupný objekt pre obsah 3">
            <a:extLst>
              <a:ext uri="{FF2B5EF4-FFF2-40B4-BE49-F238E27FC236}">
                <a16:creationId xmlns:a16="http://schemas.microsoft.com/office/drawing/2014/main" id="{3D09AEE1-9399-4DAE-BF97-7A59DEA25A72}"/>
              </a:ext>
            </a:extLst>
          </p:cNvPr>
          <p:cNvGraphicFramePr>
            <a:graphicFrameLocks noGrp="1"/>
          </p:cNvGraphicFramePr>
          <p:nvPr>
            <p:ph sz="quarter" idx="1"/>
          </p:nvPr>
        </p:nvGraphicFramePr>
        <p:xfrm>
          <a:off x="457200" y="1219200"/>
          <a:ext cx="8229600" cy="4937125"/>
        </p:xfrm>
        <a:graphic>
          <a:graphicData uri="http://schemas.openxmlformats.org/drawingml/2006/chart">
            <c:chart xmlns:c="http://schemas.openxmlformats.org/drawingml/2006/chart" xmlns:r="http://schemas.openxmlformats.org/officeDocument/2006/relationships" r:id="rId2"/>
          </a:graphicData>
        </a:graphic>
      </p:graphicFrame>
      <p:sp>
        <p:nvSpPr>
          <p:cNvPr id="5" name="BlokTextu 4">
            <a:extLst>
              <a:ext uri="{FF2B5EF4-FFF2-40B4-BE49-F238E27FC236}">
                <a16:creationId xmlns:a16="http://schemas.microsoft.com/office/drawing/2014/main" id="{A6C49DF0-E87F-433B-A304-95BAEE8727DF}"/>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
        <p:nvSpPr>
          <p:cNvPr id="6" name="Obdĺžnik 5">
            <a:extLst>
              <a:ext uri="{FF2B5EF4-FFF2-40B4-BE49-F238E27FC236}">
                <a16:creationId xmlns:a16="http://schemas.microsoft.com/office/drawing/2014/main" id="{9F935AE7-2B6F-4657-937A-D6E953E44F95}"/>
              </a:ext>
            </a:extLst>
          </p:cNvPr>
          <p:cNvSpPr/>
          <p:nvPr/>
        </p:nvSpPr>
        <p:spPr>
          <a:xfrm>
            <a:off x="251520" y="6396521"/>
            <a:ext cx="360040" cy="2728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ln>
                <a:solidFill>
                  <a:schemeClr val="bg1"/>
                </a:solidFill>
              </a:ln>
              <a:solidFill>
                <a:schemeClr val="bg1"/>
              </a:solidFill>
            </a:endParaRPr>
          </a:p>
        </p:txBody>
      </p:sp>
    </p:spTree>
    <p:extLst>
      <p:ext uri="{BB962C8B-B14F-4D97-AF65-F5344CB8AC3E}">
        <p14:creationId xmlns:p14="http://schemas.microsoft.com/office/powerpoint/2010/main" val="13521141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r"/>
            <a:r>
              <a:rPr lang="sk-SK" b="1" dirty="0" err="1">
                <a:solidFill>
                  <a:srgbClr val="0070C0"/>
                </a:solidFill>
                <a:latin typeface="Calibri" panose="020F0502020204030204" pitchFamily="34" charset="0"/>
                <a:cs typeface="Calibri" panose="020F0502020204030204" pitchFamily="34" charset="0"/>
              </a:rPr>
              <a:t>Recommendations</a:t>
            </a:r>
            <a:endParaRPr lang="sk-SK" b="1" dirty="0">
              <a:solidFill>
                <a:srgbClr val="0070C0"/>
              </a:solidFill>
              <a:latin typeface="Calibri" panose="020F0502020204030204" pitchFamily="34" charset="0"/>
              <a:cs typeface="Calibri" panose="020F0502020204030204" pitchFamily="34" charset="0"/>
            </a:endParaRPr>
          </a:p>
        </p:txBody>
      </p:sp>
      <p:sp>
        <p:nvSpPr>
          <p:cNvPr id="3" name="Zástupný symbol obsahu 2"/>
          <p:cNvSpPr>
            <a:spLocks noGrp="1"/>
          </p:cNvSpPr>
          <p:nvPr>
            <p:ph sz="quarter" idx="1"/>
          </p:nvPr>
        </p:nvSpPr>
        <p:spPr/>
        <p:txBody>
          <a:bodyPr>
            <a:normAutofit/>
          </a:bodyPr>
          <a:lstStyle/>
          <a:p>
            <a:pPr lvl="0"/>
            <a:endParaRPr lang="sk-SK" dirty="0"/>
          </a:p>
          <a:p>
            <a:endParaRPr lang="sk-SK" dirty="0"/>
          </a:p>
        </p:txBody>
      </p:sp>
      <p:sp>
        <p:nvSpPr>
          <p:cNvPr id="4" name="Zástupný symbol obsahu 2">
            <a:extLst>
              <a:ext uri="{FF2B5EF4-FFF2-40B4-BE49-F238E27FC236}">
                <a16:creationId xmlns:a16="http://schemas.microsoft.com/office/drawing/2014/main" id="{6E6AFEEC-7A78-45CF-99DE-13A79416DBE0}"/>
              </a:ext>
            </a:extLst>
          </p:cNvPr>
          <p:cNvSpPr txBox="1">
            <a:spLocks/>
          </p:cNvSpPr>
          <p:nvPr/>
        </p:nvSpPr>
        <p:spPr>
          <a:xfrm>
            <a:off x="609600" y="1371600"/>
            <a:ext cx="8229600" cy="4937760"/>
          </a:xfrm>
          <a:prstGeom prst="rect">
            <a:avLst/>
          </a:prstGeom>
        </p:spPr>
        <p:txBody>
          <a:bodyPr vert="horz">
            <a:normAutofit fontScale="25000" lnSpcReduction="20000"/>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spcBef>
                <a:spcPts val="200"/>
              </a:spcBef>
              <a:spcAft>
                <a:spcPts val="600"/>
              </a:spcAft>
              <a:buNone/>
            </a:pPr>
            <a:r>
              <a:rPr lang="en-GB" sz="5600" b="1" dirty="0"/>
              <a:t>Recommendations for EUSDR </a:t>
            </a:r>
            <a:endParaRPr lang="sk-SK" sz="5600" dirty="0">
              <a:latin typeface="Calibri" panose="020F0502020204030204" pitchFamily="34" charset="0"/>
              <a:cs typeface="Calibri" panose="020F0502020204030204" pitchFamily="34" charset="0"/>
            </a:endParaRPr>
          </a:p>
          <a:p>
            <a:pPr marL="342900" indent="-342900" algn="just" fontAlgn="base">
              <a:lnSpc>
                <a:spcPct val="115000"/>
              </a:lnSpc>
              <a:spcAft>
                <a:spcPts val="600"/>
              </a:spcAft>
              <a:buFont typeface="+mj-lt"/>
              <a:buAutoNum type="arabicPeriod"/>
              <a:tabLst>
                <a:tab pos="457200" algn="l"/>
              </a:tabLst>
            </a:pPr>
            <a:r>
              <a:rPr lang="en-GB" sz="5600" dirty="0">
                <a:latin typeface="Calibri" panose="020F0502020204030204" pitchFamily="34" charset="0"/>
                <a:cs typeface="Calibri" panose="020F0502020204030204" pitchFamily="34" charset="0"/>
              </a:rPr>
              <a:t>Projects supported under EUSDR should focus on </a:t>
            </a:r>
            <a:r>
              <a:rPr lang="en-GB" sz="5600" b="1" dirty="0">
                <a:latin typeface="Calibri" panose="020F0502020204030204" pitchFamily="34" charset="0"/>
                <a:cs typeface="Calibri" panose="020F0502020204030204" pitchFamily="34" charset="0"/>
              </a:rPr>
              <a:t>developing cooperation</a:t>
            </a:r>
            <a:r>
              <a:rPr lang="en-GB" sz="5600" dirty="0">
                <a:latin typeface="Calibri" panose="020F0502020204030204" pitchFamily="34" charset="0"/>
                <a:cs typeface="Calibri" panose="020F0502020204030204" pitchFamily="34" charset="0"/>
              </a:rPr>
              <a:t>, which in turn encourage participation in other schemes and programmes, particular in Horizon Europe, COST, Eureka, and Erasmus+.</a:t>
            </a:r>
            <a:endParaRPr lang="sk-SK" sz="5600" dirty="0">
              <a:latin typeface="Calibri" panose="020F0502020204030204" pitchFamily="34" charset="0"/>
              <a:cs typeface="Calibri" panose="020F0502020204030204" pitchFamily="34" charset="0"/>
            </a:endParaRPr>
          </a:p>
          <a:p>
            <a:pPr marL="342900" indent="-342900" algn="just" fontAlgn="base">
              <a:lnSpc>
                <a:spcPct val="115000"/>
              </a:lnSpc>
              <a:spcAft>
                <a:spcPts val="600"/>
              </a:spcAft>
              <a:buFont typeface="+mj-lt"/>
              <a:buAutoNum type="arabicPeriod"/>
              <a:tabLst>
                <a:tab pos="457200" algn="l"/>
              </a:tabLst>
            </a:pPr>
            <a:r>
              <a:rPr lang="en-GB" sz="5600" dirty="0">
                <a:latin typeface="Calibri" panose="020F0502020204030204" pitchFamily="34" charset="0"/>
                <a:cs typeface="Calibri" panose="020F0502020204030204" pitchFamily="34" charset="0"/>
              </a:rPr>
              <a:t>Projects supported under EUSDR should also aim to </a:t>
            </a:r>
            <a:r>
              <a:rPr lang="en-GB" sz="5600" b="1" dirty="0">
                <a:latin typeface="Calibri" panose="020F0502020204030204" pitchFamily="34" charset="0"/>
                <a:cs typeface="Calibri" panose="020F0502020204030204" pitchFamily="34" charset="0"/>
              </a:rPr>
              <a:t>support and improve the mobility of researchers </a:t>
            </a:r>
            <a:r>
              <a:rPr lang="en-GB" sz="5600" dirty="0">
                <a:latin typeface="Calibri" panose="020F0502020204030204" pitchFamily="34" charset="0"/>
                <a:cs typeface="Calibri" panose="020F0502020204030204" pitchFamily="34" charset="0"/>
              </a:rPr>
              <a:t>within the region by motivating and supporting the submission of joint projects through Marie </a:t>
            </a:r>
            <a:r>
              <a:rPr lang="en-GB" sz="5600" dirty="0" err="1">
                <a:latin typeface="Calibri" panose="020F0502020204030204" pitchFamily="34" charset="0"/>
                <a:cs typeface="Calibri" panose="020F0502020204030204" pitchFamily="34" charset="0"/>
              </a:rPr>
              <a:t>Skłodowska</a:t>
            </a:r>
            <a:r>
              <a:rPr lang="en-GB" sz="5600" dirty="0">
                <a:latin typeface="Calibri" panose="020F0502020204030204" pitchFamily="34" charset="0"/>
                <a:cs typeface="Calibri" panose="020F0502020204030204" pitchFamily="34" charset="0"/>
              </a:rPr>
              <a:t> Curie Actions. </a:t>
            </a:r>
            <a:endParaRPr lang="sk-SK" sz="5600" dirty="0">
              <a:latin typeface="Calibri" panose="020F0502020204030204" pitchFamily="34" charset="0"/>
              <a:cs typeface="Calibri" panose="020F0502020204030204" pitchFamily="34" charset="0"/>
            </a:endParaRPr>
          </a:p>
          <a:p>
            <a:pPr marL="342900" lvl="0" indent="-342900" algn="just" fontAlgn="base">
              <a:lnSpc>
                <a:spcPct val="115000"/>
              </a:lnSpc>
              <a:spcAft>
                <a:spcPts val="600"/>
              </a:spcAft>
              <a:buFont typeface="+mj-lt"/>
              <a:buAutoNum type="arabicPeriod"/>
              <a:tabLst>
                <a:tab pos="457200" algn="l"/>
              </a:tabLst>
            </a:pPr>
            <a:r>
              <a:rPr lang="en-GB" sz="5600" dirty="0">
                <a:latin typeface="Calibri" panose="020F0502020204030204" pitchFamily="34" charset="0"/>
                <a:cs typeface="Calibri" panose="020F0502020204030204" pitchFamily="34" charset="0"/>
              </a:rPr>
              <a:t>Create a scheme that will </a:t>
            </a:r>
            <a:r>
              <a:rPr lang="en-GB" sz="5600" b="1" dirty="0">
                <a:latin typeface="Calibri" panose="020F0502020204030204" pitchFamily="34" charset="0"/>
                <a:cs typeface="Calibri" panose="020F0502020204030204" pitchFamily="34" charset="0"/>
              </a:rPr>
              <a:t>support short-term stays for managers </a:t>
            </a:r>
            <a:r>
              <a:rPr lang="en-GB" sz="5600" dirty="0">
                <a:latin typeface="Calibri" panose="020F0502020204030204" pitchFamily="34" charset="0"/>
                <a:cs typeface="Calibri" panose="020F0502020204030204" pitchFamily="34" charset="0"/>
              </a:rPr>
              <a:t>and NCPs from countries outside the EU at institutions in EU member states. </a:t>
            </a:r>
            <a:endParaRPr lang="sk-SK" sz="5600" dirty="0">
              <a:latin typeface="Calibri" panose="020F0502020204030204" pitchFamily="34" charset="0"/>
              <a:cs typeface="Calibri" panose="020F0502020204030204" pitchFamily="34" charset="0"/>
            </a:endParaRPr>
          </a:p>
          <a:p>
            <a:pPr marL="342900" lvl="0" indent="-342900" algn="just" fontAlgn="base">
              <a:lnSpc>
                <a:spcPct val="115000"/>
              </a:lnSpc>
              <a:spcAft>
                <a:spcPts val="600"/>
              </a:spcAft>
              <a:buFont typeface="+mj-lt"/>
              <a:buAutoNum type="arabicPeriod"/>
              <a:tabLst>
                <a:tab pos="457200" algn="l"/>
              </a:tabLst>
            </a:pPr>
            <a:r>
              <a:rPr lang="en-GB" sz="5600" dirty="0">
                <a:latin typeface="Calibri" panose="020F0502020204030204" pitchFamily="34" charset="0"/>
                <a:cs typeface="Calibri" panose="020F0502020204030204" pitchFamily="34" charset="0"/>
              </a:rPr>
              <a:t>Support for </a:t>
            </a:r>
            <a:r>
              <a:rPr lang="en-GB" sz="5600" b="1" dirty="0">
                <a:latin typeface="Calibri" panose="020F0502020204030204" pitchFamily="34" charset="0"/>
                <a:cs typeface="Calibri" panose="020F0502020204030204" pitchFamily="34" charset="0"/>
              </a:rPr>
              <a:t>mutual learning </a:t>
            </a:r>
            <a:r>
              <a:rPr lang="en-GB" sz="5600" dirty="0">
                <a:latin typeface="Calibri" panose="020F0502020204030204" pitchFamily="34" charset="0"/>
                <a:cs typeface="Calibri" panose="020F0502020204030204" pitchFamily="34" charset="0"/>
              </a:rPr>
              <a:t>among the EUSDR countries. </a:t>
            </a:r>
            <a:endParaRPr lang="sk-SK" sz="5600" dirty="0">
              <a:latin typeface="Calibri" panose="020F0502020204030204" pitchFamily="34" charset="0"/>
              <a:cs typeface="Calibri" panose="020F0502020204030204" pitchFamily="34" charset="0"/>
            </a:endParaRPr>
          </a:p>
          <a:p>
            <a:pPr marL="342900" lvl="0" indent="-342900" algn="just" fontAlgn="base">
              <a:lnSpc>
                <a:spcPct val="115000"/>
              </a:lnSpc>
              <a:buFont typeface="+mj-lt"/>
              <a:buAutoNum type="arabicPeriod"/>
              <a:tabLst>
                <a:tab pos="457200" algn="l"/>
              </a:tabLst>
            </a:pPr>
            <a:r>
              <a:rPr lang="en-GB" sz="5600" dirty="0">
                <a:latin typeface="Calibri" panose="020F0502020204030204" pitchFamily="34" charset="0"/>
                <a:cs typeface="Calibri" panose="020F0502020204030204" pitchFamily="34" charset="0"/>
              </a:rPr>
              <a:t>Organize a </a:t>
            </a:r>
            <a:r>
              <a:rPr lang="en-GB" sz="5600" b="1" dirty="0">
                <a:latin typeface="Calibri" panose="020F0502020204030204" pitchFamily="34" charset="0"/>
                <a:cs typeface="Calibri" panose="020F0502020204030204" pitchFamily="34" charset="0"/>
              </a:rPr>
              <a:t>workshop</a:t>
            </a:r>
            <a:r>
              <a:rPr lang="en-GB" sz="5600" dirty="0">
                <a:latin typeface="Calibri" panose="020F0502020204030204" pitchFamily="34" charset="0"/>
                <a:cs typeface="Calibri" panose="020F0502020204030204" pitchFamily="34" charset="0"/>
              </a:rPr>
              <a:t> for the NCP coordinators and possible applicants to increase the participation in Horizon Europe. </a:t>
            </a:r>
            <a:endParaRPr lang="sk-SK" sz="5600" dirty="0">
              <a:latin typeface="Calibri" panose="020F0502020204030204" pitchFamily="34" charset="0"/>
              <a:cs typeface="Calibri" panose="020F0502020204030204" pitchFamily="34" charset="0"/>
            </a:endParaRPr>
          </a:p>
          <a:p>
            <a:pPr marL="342900" lvl="0" indent="-342900" algn="just" fontAlgn="base">
              <a:lnSpc>
                <a:spcPct val="115000"/>
              </a:lnSpc>
              <a:buFont typeface="+mj-lt"/>
              <a:buAutoNum type="arabicPeriod"/>
              <a:tabLst>
                <a:tab pos="457200" algn="l"/>
              </a:tabLst>
            </a:pPr>
            <a:r>
              <a:rPr lang="en-GB" sz="5600" dirty="0">
                <a:latin typeface="Calibri" panose="020F0502020204030204" pitchFamily="34" charset="0"/>
                <a:cs typeface="Calibri" panose="020F0502020204030204" pitchFamily="34" charset="0"/>
              </a:rPr>
              <a:t>Reducing </a:t>
            </a:r>
            <a:r>
              <a:rPr lang="en-GB" sz="5600" b="1" dirty="0">
                <a:latin typeface="Calibri" panose="020F0502020204030204" pitchFamily="34" charset="0"/>
                <a:cs typeface="Calibri" panose="020F0502020204030204" pitchFamily="34" charset="0"/>
              </a:rPr>
              <a:t>remuneration</a:t>
            </a:r>
            <a:r>
              <a:rPr lang="en-GB" sz="5600" dirty="0">
                <a:latin typeface="Calibri" panose="020F0502020204030204" pitchFamily="34" charset="0"/>
                <a:cs typeface="Calibri" panose="020F0502020204030204" pitchFamily="34" charset="0"/>
              </a:rPr>
              <a:t> gaps for researchers’ remuneration</a:t>
            </a:r>
            <a:r>
              <a:rPr lang="sk-SK" sz="5600" dirty="0">
                <a:latin typeface="Calibri" panose="020F0502020204030204" pitchFamily="34" charset="0"/>
                <a:cs typeface="Calibri" panose="020F0502020204030204" pitchFamily="34" charset="0"/>
              </a:rPr>
              <a:t>.</a:t>
            </a:r>
          </a:p>
          <a:p>
            <a:pPr marL="175895" indent="0" algn="just" fontAlgn="base">
              <a:lnSpc>
                <a:spcPct val="115000"/>
              </a:lnSpc>
              <a:buNone/>
            </a:pPr>
            <a:endParaRPr lang="sk-SK" sz="5600" dirty="0">
              <a:latin typeface="Calibri" panose="020F0502020204030204" pitchFamily="34" charset="0"/>
              <a:cs typeface="Calibri" panose="020F0502020204030204" pitchFamily="34" charset="0"/>
            </a:endParaRPr>
          </a:p>
          <a:p>
            <a:pPr marL="0" indent="0">
              <a:spcBef>
                <a:spcPts val="200"/>
              </a:spcBef>
              <a:spcAft>
                <a:spcPts val="600"/>
              </a:spcAft>
              <a:buNone/>
            </a:pPr>
            <a:r>
              <a:rPr lang="en-GB" sz="5600" b="1" dirty="0">
                <a:latin typeface="Calibri" panose="020F0502020204030204" pitchFamily="34" charset="0"/>
                <a:cs typeface="Calibri" panose="020F0502020204030204" pitchFamily="34" charset="0"/>
              </a:rPr>
              <a:t>Recommendation for EUSDR Member States</a:t>
            </a:r>
            <a:endParaRPr lang="sk-SK" sz="5600" b="1" dirty="0">
              <a:latin typeface="Calibri" panose="020F0502020204030204" pitchFamily="34" charset="0"/>
              <a:cs typeface="Calibri" panose="020F0502020204030204" pitchFamily="34" charset="0"/>
            </a:endParaRPr>
          </a:p>
          <a:p>
            <a:pPr marL="342900" lvl="0" indent="-342900" algn="just" fontAlgn="base">
              <a:lnSpc>
                <a:spcPct val="115000"/>
              </a:lnSpc>
              <a:spcAft>
                <a:spcPts val="600"/>
              </a:spcAft>
              <a:buFont typeface="+mj-lt"/>
              <a:buAutoNum type="arabicPeriod"/>
            </a:pPr>
            <a:r>
              <a:rPr lang="en-GB" sz="5600" dirty="0">
                <a:latin typeface="Calibri" panose="020F0502020204030204" pitchFamily="34" charset="0"/>
                <a:cs typeface="Calibri" panose="020F0502020204030204" pitchFamily="34" charset="0"/>
              </a:rPr>
              <a:t>Consider </a:t>
            </a:r>
            <a:r>
              <a:rPr lang="en-GB" sz="5600" b="1" dirty="0">
                <a:latin typeface="Calibri" panose="020F0502020204030204" pitchFamily="34" charset="0"/>
                <a:cs typeface="Calibri" panose="020F0502020204030204" pitchFamily="34" charset="0"/>
              </a:rPr>
              <a:t>professionalization</a:t>
            </a:r>
            <a:r>
              <a:rPr lang="en-GB" sz="5600" dirty="0">
                <a:latin typeface="Calibri" panose="020F0502020204030204" pitchFamily="34" charset="0"/>
                <a:cs typeface="Calibri" panose="020F0502020204030204" pitchFamily="34" charset="0"/>
              </a:rPr>
              <a:t> of support for participation in Horizon Europe by setting up professional NCPs operating in a single institution.</a:t>
            </a:r>
            <a:endParaRPr lang="sk-SK" sz="5600" dirty="0">
              <a:latin typeface="Calibri" panose="020F0502020204030204" pitchFamily="34" charset="0"/>
              <a:cs typeface="Calibri" panose="020F0502020204030204" pitchFamily="34" charset="0"/>
            </a:endParaRPr>
          </a:p>
          <a:p>
            <a:pPr marL="342900" lvl="0" indent="-342900" algn="just" fontAlgn="base">
              <a:lnSpc>
                <a:spcPct val="115000"/>
              </a:lnSpc>
              <a:spcAft>
                <a:spcPts val="600"/>
              </a:spcAft>
              <a:buFont typeface="+mj-lt"/>
              <a:buAutoNum type="arabicPeriod"/>
            </a:pPr>
            <a:r>
              <a:rPr lang="en-GB" sz="5600" dirty="0">
                <a:latin typeface="Calibri" panose="020F0502020204030204" pitchFamily="34" charset="0"/>
                <a:cs typeface="Calibri" panose="020F0502020204030204" pitchFamily="34" charset="0"/>
              </a:rPr>
              <a:t>Improve the </a:t>
            </a:r>
            <a:r>
              <a:rPr lang="en-GB" sz="5600" b="1" dirty="0">
                <a:latin typeface="Calibri" panose="020F0502020204030204" pitchFamily="34" charset="0"/>
                <a:cs typeface="Calibri" panose="020F0502020204030204" pitchFamily="34" charset="0"/>
              </a:rPr>
              <a:t>sharing of information </a:t>
            </a:r>
            <a:r>
              <a:rPr lang="en-GB" sz="5600" dirty="0">
                <a:latin typeface="Calibri" panose="020F0502020204030204" pitchFamily="34" charset="0"/>
                <a:cs typeface="Calibri" panose="020F0502020204030204" pitchFamily="34" charset="0"/>
              </a:rPr>
              <a:t>among the community. </a:t>
            </a:r>
            <a:endParaRPr lang="sk-SK" sz="5600" dirty="0">
              <a:latin typeface="Calibri" panose="020F0502020204030204" pitchFamily="34" charset="0"/>
              <a:cs typeface="Calibri" panose="020F0502020204030204" pitchFamily="34" charset="0"/>
            </a:endParaRPr>
          </a:p>
          <a:p>
            <a:pPr marL="175895" indent="0" algn="just" fontAlgn="base">
              <a:lnSpc>
                <a:spcPct val="115000"/>
              </a:lnSpc>
              <a:buNone/>
            </a:pPr>
            <a:r>
              <a:rPr lang="sk-SK" sz="1800" dirty="0">
                <a:effectLst/>
                <a:latin typeface="Times New Roman" panose="02020603050405020304" pitchFamily="18" charset="0"/>
                <a:ea typeface="Times New Roman" panose="02020603050405020304" pitchFamily="18" charset="0"/>
              </a:rPr>
              <a:t> </a:t>
            </a:r>
          </a:p>
          <a:p>
            <a:endParaRPr lang="sk-SK" dirty="0"/>
          </a:p>
        </p:txBody>
      </p:sp>
      <p:sp>
        <p:nvSpPr>
          <p:cNvPr id="5" name="BlokTextu 4">
            <a:extLst>
              <a:ext uri="{FF2B5EF4-FFF2-40B4-BE49-F238E27FC236}">
                <a16:creationId xmlns:a16="http://schemas.microsoft.com/office/drawing/2014/main" id="{F608538A-D390-4F5A-B376-1DC1E03BCAB3}"/>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
        <p:nvSpPr>
          <p:cNvPr id="6" name="Obdĺžnik 5">
            <a:extLst>
              <a:ext uri="{FF2B5EF4-FFF2-40B4-BE49-F238E27FC236}">
                <a16:creationId xmlns:a16="http://schemas.microsoft.com/office/drawing/2014/main" id="{07772A6C-9BBB-493E-AA21-7527B3C9CAAC}"/>
              </a:ext>
            </a:extLst>
          </p:cNvPr>
          <p:cNvSpPr/>
          <p:nvPr/>
        </p:nvSpPr>
        <p:spPr>
          <a:xfrm>
            <a:off x="251520" y="6396521"/>
            <a:ext cx="360040" cy="2728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ln>
                <a:solidFill>
                  <a:schemeClr val="bg1"/>
                </a:solidFill>
              </a:ln>
              <a:solidFill>
                <a:schemeClr val="bg1"/>
              </a:solidFill>
            </a:endParaRPr>
          </a:p>
        </p:txBody>
      </p:sp>
    </p:spTree>
    <p:extLst>
      <p:ext uri="{BB962C8B-B14F-4D97-AF65-F5344CB8AC3E}">
        <p14:creationId xmlns:p14="http://schemas.microsoft.com/office/powerpoint/2010/main" val="3169706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52400"/>
            <a:ext cx="8229600" cy="684312"/>
          </a:xfrm>
        </p:spPr>
        <p:txBody>
          <a:bodyPr/>
          <a:lstStyle/>
          <a:p>
            <a:pPr algn="r"/>
            <a:r>
              <a:rPr lang="sk-SK" sz="2400" b="1" dirty="0" err="1">
                <a:solidFill>
                  <a:srgbClr val="0070C0"/>
                </a:solidFill>
                <a:latin typeface="Calibri" panose="020F0502020204030204" pitchFamily="34" charset="0"/>
                <a:cs typeface="Calibri" panose="020F0502020204030204" pitchFamily="34" charset="0"/>
              </a:rPr>
              <a:t>Methodology</a:t>
            </a:r>
            <a:r>
              <a:rPr lang="sk-SK" sz="2400" b="1" dirty="0">
                <a:solidFill>
                  <a:srgbClr val="0070C0"/>
                </a:solidFill>
                <a:latin typeface="Calibri" panose="020F0502020204030204" pitchFamily="34" charset="0"/>
                <a:cs typeface="Calibri" panose="020F0502020204030204" pitchFamily="34" charset="0"/>
              </a:rPr>
              <a:t> - Status of </a:t>
            </a:r>
            <a:r>
              <a:rPr lang="sk-SK" sz="2400" b="1" dirty="0" err="1">
                <a:solidFill>
                  <a:srgbClr val="0070C0"/>
                </a:solidFill>
                <a:latin typeface="Calibri" panose="020F0502020204030204" pitchFamily="34" charset="0"/>
                <a:cs typeface="Calibri" panose="020F0502020204030204" pitchFamily="34" charset="0"/>
              </a:rPr>
              <a:t>countries</a:t>
            </a:r>
            <a:endParaRPr lang="sk-SK" sz="2400" b="1" dirty="0">
              <a:solidFill>
                <a:srgbClr val="0070C0"/>
              </a:solidFill>
              <a:latin typeface="Calibri" panose="020F0502020204030204" pitchFamily="34" charset="0"/>
              <a:cs typeface="Calibri" panose="020F0502020204030204" pitchFamily="34" charset="0"/>
            </a:endParaRPr>
          </a:p>
        </p:txBody>
      </p:sp>
      <p:sp>
        <p:nvSpPr>
          <p:cNvPr id="3" name="Zástupný symbol obsahu 2"/>
          <p:cNvSpPr>
            <a:spLocks noGrp="1"/>
          </p:cNvSpPr>
          <p:nvPr>
            <p:ph sz="quarter" idx="1"/>
          </p:nvPr>
        </p:nvSpPr>
        <p:spPr/>
        <p:txBody>
          <a:bodyPr>
            <a:normAutofit fontScale="32500" lnSpcReduction="20000"/>
          </a:bodyPr>
          <a:lstStyle/>
          <a:p>
            <a:pPr marL="0" indent="0" algn="just" fontAlgn="base">
              <a:lnSpc>
                <a:spcPct val="115000"/>
              </a:lnSpc>
              <a:spcAft>
                <a:spcPts val="600"/>
              </a:spcAft>
              <a:buNone/>
            </a:pPr>
            <a:r>
              <a:rPr lang="en-GB" sz="4900" dirty="0">
                <a:latin typeface="Calibri" panose="020F0502020204030204" pitchFamily="34" charset="0"/>
                <a:cs typeface="Calibri" panose="020F0502020204030204" pitchFamily="34" charset="0"/>
              </a:rPr>
              <a:t>The Member States of the Danube Strategy can be divided into four groups:</a:t>
            </a:r>
            <a:r>
              <a:rPr lang="sk-SK" sz="4900" dirty="0">
                <a:latin typeface="Calibri" panose="020F0502020204030204" pitchFamily="34" charset="0"/>
                <a:cs typeface="Calibri" panose="020F0502020204030204" pitchFamily="34" charset="0"/>
              </a:rPr>
              <a:t> </a:t>
            </a:r>
          </a:p>
          <a:p>
            <a:pPr marL="342900" lvl="0" indent="-342900" algn="just" fontAlgn="base">
              <a:lnSpc>
                <a:spcPct val="115000"/>
              </a:lnSpc>
              <a:spcAft>
                <a:spcPts val="600"/>
              </a:spcAft>
              <a:buSzPts val="1000"/>
              <a:buFont typeface="Symbol" panose="05050102010706020507" pitchFamily="18" charset="2"/>
              <a:buChar char=""/>
              <a:tabLst>
                <a:tab pos="457200" algn="l"/>
              </a:tabLst>
            </a:pPr>
            <a:r>
              <a:rPr lang="en-GB" sz="4900" b="1" i="1" dirty="0">
                <a:latin typeface="Calibri" panose="020F0502020204030204" pitchFamily="34" charset="0"/>
                <a:cs typeface="Calibri" panose="020F0502020204030204" pitchFamily="34" charset="0"/>
              </a:rPr>
              <a:t>Member states </a:t>
            </a:r>
            <a:r>
              <a:rPr lang="en-GB" sz="4900" dirty="0">
                <a:latin typeface="Calibri" panose="020F0502020204030204" pitchFamily="34" charset="0"/>
                <a:cs typeface="Calibri" panose="020F0502020204030204" pitchFamily="34" charset="0"/>
              </a:rPr>
              <a:t>(</a:t>
            </a:r>
            <a:r>
              <a:rPr lang="pl-PL" sz="4900" dirty="0">
                <a:latin typeface="Calibri" panose="020F0502020204030204" pitchFamily="34" charset="0"/>
                <a:cs typeface="Calibri" panose="020F0502020204030204" pitchFamily="34" charset="0"/>
              </a:rPr>
              <a:t>Austria, Bulgaria, Croatia, Czechia, Germany, Hungary, Romania, Slovakia and Slovenia);</a:t>
            </a:r>
            <a:r>
              <a:rPr lang="sk-SK" sz="4900" dirty="0">
                <a:latin typeface="Calibri" panose="020F0502020204030204" pitchFamily="34" charset="0"/>
                <a:cs typeface="Calibri" panose="020F0502020204030204" pitchFamily="34" charset="0"/>
              </a:rPr>
              <a:t> </a:t>
            </a:r>
          </a:p>
          <a:p>
            <a:pPr marL="342900" lvl="0" indent="-342900" algn="just" fontAlgn="base">
              <a:lnSpc>
                <a:spcPct val="115000"/>
              </a:lnSpc>
              <a:spcAft>
                <a:spcPts val="600"/>
              </a:spcAft>
              <a:buSzPts val="1000"/>
              <a:buFont typeface="Symbol" panose="05050102010706020507" pitchFamily="18" charset="2"/>
              <a:buChar char=""/>
              <a:tabLst>
                <a:tab pos="457200" algn="l"/>
              </a:tabLst>
            </a:pPr>
            <a:r>
              <a:rPr lang="pl-PL" sz="4900" b="1" i="1" dirty="0">
                <a:latin typeface="Calibri" panose="020F0502020204030204" pitchFamily="34" charset="0"/>
                <a:cs typeface="Calibri" panose="020F0502020204030204" pitchFamily="34" charset="0"/>
              </a:rPr>
              <a:t>Candidate and potential candidate countries </a:t>
            </a:r>
            <a:r>
              <a:rPr lang="pl-PL" sz="4900" dirty="0">
                <a:latin typeface="Calibri" panose="020F0502020204030204" pitchFamily="34" charset="0"/>
                <a:cs typeface="Calibri" panose="020F0502020204030204" pitchFamily="34" charset="0"/>
              </a:rPr>
              <a:t>(</a:t>
            </a:r>
            <a:r>
              <a:rPr lang="en-GB" sz="4900" dirty="0">
                <a:latin typeface="Calibri" panose="020F0502020204030204" pitchFamily="34" charset="0"/>
                <a:cs typeface="Calibri" panose="020F0502020204030204" pitchFamily="34" charset="0"/>
              </a:rPr>
              <a:t>Bosnia and Herzegovina, Montenegro and Serbia);</a:t>
            </a:r>
            <a:r>
              <a:rPr lang="sk-SK" sz="4900" dirty="0">
                <a:latin typeface="Calibri" panose="020F0502020204030204" pitchFamily="34" charset="0"/>
                <a:cs typeface="Calibri" panose="020F0502020204030204" pitchFamily="34" charset="0"/>
              </a:rPr>
              <a:t> </a:t>
            </a:r>
          </a:p>
          <a:p>
            <a:pPr marL="342900" lvl="0" indent="-342900" algn="just" fontAlgn="base">
              <a:lnSpc>
                <a:spcPct val="115000"/>
              </a:lnSpc>
              <a:spcAft>
                <a:spcPts val="600"/>
              </a:spcAft>
              <a:buSzPts val="1000"/>
              <a:buFont typeface="Symbol" panose="05050102010706020507" pitchFamily="18" charset="2"/>
              <a:buChar char=""/>
              <a:tabLst>
                <a:tab pos="457200" algn="l"/>
              </a:tabLst>
            </a:pPr>
            <a:r>
              <a:rPr lang="pl-PL" sz="4900" b="1" i="1" dirty="0">
                <a:latin typeface="Calibri" panose="020F0502020204030204" pitchFamily="34" charset="0"/>
                <a:cs typeface="Calibri" panose="020F0502020204030204" pitchFamily="34" charset="0"/>
              </a:rPr>
              <a:t>Neighbouring countries </a:t>
            </a:r>
            <a:r>
              <a:rPr lang="pl-PL" sz="4900" dirty="0">
                <a:latin typeface="Calibri" panose="020F0502020204030204" pitchFamily="34" charset="0"/>
                <a:cs typeface="Calibri" panose="020F0502020204030204" pitchFamily="34" charset="0"/>
              </a:rPr>
              <a:t>(</a:t>
            </a:r>
            <a:r>
              <a:rPr lang="en-GB" sz="4900" dirty="0">
                <a:latin typeface="Calibri" panose="020F0502020204030204" pitchFamily="34" charset="0"/>
                <a:cs typeface="Calibri" panose="020F0502020204030204" pitchFamily="34" charset="0"/>
              </a:rPr>
              <a:t>Moldova and Ukraine);</a:t>
            </a:r>
            <a:r>
              <a:rPr lang="sk-SK" sz="4900" dirty="0">
                <a:latin typeface="Calibri" panose="020F0502020204030204" pitchFamily="34" charset="0"/>
                <a:cs typeface="Calibri" panose="020F0502020204030204" pitchFamily="34" charset="0"/>
              </a:rPr>
              <a:t> </a:t>
            </a:r>
          </a:p>
          <a:p>
            <a:pPr marL="342900" lvl="0" indent="-342900" algn="just" fontAlgn="base">
              <a:lnSpc>
                <a:spcPct val="115000"/>
              </a:lnSpc>
              <a:spcAft>
                <a:spcPts val="600"/>
              </a:spcAft>
              <a:buSzPts val="1000"/>
              <a:buFont typeface="Symbol" panose="05050102010706020507" pitchFamily="18" charset="2"/>
              <a:buChar char=""/>
              <a:tabLst>
                <a:tab pos="457200" algn="l"/>
              </a:tabLst>
            </a:pPr>
            <a:r>
              <a:rPr lang="pl-PL" sz="4900" b="1" i="1" dirty="0">
                <a:latin typeface="Calibri" panose="020F0502020204030204" pitchFamily="34" charset="0"/>
                <a:cs typeface="Calibri" panose="020F0502020204030204" pitchFamily="34" charset="0"/>
              </a:rPr>
              <a:t>Regions</a:t>
            </a:r>
            <a:r>
              <a:rPr lang="pl-PL" sz="4900" dirty="0">
                <a:latin typeface="Calibri" panose="020F0502020204030204" pitchFamily="34" charset="0"/>
                <a:cs typeface="Calibri" panose="020F0502020204030204" pitchFamily="34" charset="0"/>
              </a:rPr>
              <a:t> (</a:t>
            </a:r>
            <a:r>
              <a:rPr lang="en-GB" sz="4900" dirty="0">
                <a:latin typeface="Calibri" panose="020F0502020204030204" pitchFamily="34" charset="0"/>
                <a:cs typeface="Calibri" panose="020F0502020204030204" pitchFamily="34" charset="0"/>
              </a:rPr>
              <a:t>Bavaria and Baden-Württemberg).</a:t>
            </a:r>
            <a:r>
              <a:rPr lang="sk-SK" sz="4900" dirty="0">
                <a:latin typeface="Calibri" panose="020F0502020204030204" pitchFamily="34" charset="0"/>
                <a:cs typeface="Calibri" panose="020F0502020204030204" pitchFamily="34" charset="0"/>
              </a:rPr>
              <a:t> </a:t>
            </a:r>
          </a:p>
          <a:p>
            <a:pPr marL="0" indent="0" algn="just" fontAlgn="base">
              <a:lnSpc>
                <a:spcPct val="115000"/>
              </a:lnSpc>
              <a:spcAft>
                <a:spcPts val="600"/>
              </a:spcAft>
              <a:buNone/>
            </a:pPr>
            <a:r>
              <a:rPr lang="sk-SK" sz="4900" dirty="0">
                <a:latin typeface="Calibri" panose="020F0502020204030204" pitchFamily="34" charset="0"/>
                <a:cs typeface="Calibri" panose="020F0502020204030204" pitchFamily="34" charset="0"/>
              </a:rPr>
              <a:t>H2020 </a:t>
            </a:r>
            <a:r>
              <a:rPr lang="en-GB" sz="4900" dirty="0">
                <a:latin typeface="Calibri" panose="020F0502020204030204" pitchFamily="34" charset="0"/>
                <a:cs typeface="Calibri" panose="020F0502020204030204" pitchFamily="34" charset="0"/>
              </a:rPr>
              <a:t>associated countries </a:t>
            </a:r>
            <a:r>
              <a:rPr lang="sk-SK" sz="4900" dirty="0">
                <a:latin typeface="Calibri" panose="020F0502020204030204" pitchFamily="34" charset="0"/>
                <a:cs typeface="Calibri" panose="020F0502020204030204" pitchFamily="34" charset="0"/>
              </a:rPr>
              <a:t>can </a:t>
            </a:r>
            <a:r>
              <a:rPr lang="sk-SK" sz="4900" dirty="0" err="1">
                <a:latin typeface="Calibri" panose="020F0502020204030204" pitchFamily="34" charset="0"/>
                <a:cs typeface="Calibri" panose="020F0502020204030204" pitchFamily="34" charset="0"/>
              </a:rPr>
              <a:t>be</a:t>
            </a:r>
            <a:r>
              <a:rPr lang="sk-SK" sz="4900" dirty="0">
                <a:latin typeface="Calibri" panose="020F0502020204030204" pitchFamily="34" charset="0"/>
                <a:cs typeface="Calibri" panose="020F0502020204030204" pitchFamily="34" charset="0"/>
              </a:rPr>
              <a:t> </a:t>
            </a:r>
            <a:r>
              <a:rPr lang="sk-SK" sz="4900" dirty="0" err="1">
                <a:latin typeface="Calibri" panose="020F0502020204030204" pitchFamily="34" charset="0"/>
                <a:cs typeface="Calibri" panose="020F0502020204030204" pitchFamily="34" charset="0"/>
              </a:rPr>
              <a:t>divided</a:t>
            </a:r>
            <a:r>
              <a:rPr lang="sk-SK" sz="4900" dirty="0">
                <a:latin typeface="Calibri" panose="020F0502020204030204" pitchFamily="34" charset="0"/>
                <a:cs typeface="Calibri" panose="020F0502020204030204" pitchFamily="34" charset="0"/>
              </a:rPr>
              <a:t> </a:t>
            </a:r>
            <a:r>
              <a:rPr lang="en-GB" sz="4900" dirty="0">
                <a:latin typeface="Calibri" panose="020F0502020204030204" pitchFamily="34" charset="0"/>
                <a:cs typeface="Calibri" panose="020F0502020204030204" pitchFamily="34" charset="0"/>
              </a:rPr>
              <a:t>into three </a:t>
            </a:r>
            <a:r>
              <a:rPr lang="sk-SK" sz="4900" dirty="0" err="1">
                <a:latin typeface="Calibri" panose="020F0502020204030204" pitchFamily="34" charset="0"/>
                <a:cs typeface="Calibri" panose="020F0502020204030204" pitchFamily="34" charset="0"/>
              </a:rPr>
              <a:t>groups</a:t>
            </a:r>
            <a:r>
              <a:rPr lang="en-GB" sz="4900" dirty="0">
                <a:latin typeface="Calibri" panose="020F0502020204030204" pitchFamily="34" charset="0"/>
                <a:cs typeface="Calibri" panose="020F0502020204030204" pitchFamily="34" charset="0"/>
              </a:rPr>
              <a:t>: </a:t>
            </a:r>
            <a:endParaRPr lang="sk-SK" sz="4900" dirty="0">
              <a:latin typeface="Calibri" panose="020F0502020204030204" pitchFamily="34" charset="0"/>
              <a:cs typeface="Calibri" panose="020F0502020204030204" pitchFamily="34" charset="0"/>
            </a:endParaRPr>
          </a:p>
          <a:p>
            <a:pPr marL="342900" indent="-342900" algn="just" fontAlgn="base">
              <a:lnSpc>
                <a:spcPct val="115000"/>
              </a:lnSpc>
              <a:spcAft>
                <a:spcPts val="600"/>
              </a:spcAft>
              <a:buSzPts val="1000"/>
              <a:buFont typeface="Symbol" panose="05050102010706020507" pitchFamily="18" charset="2"/>
              <a:buChar char=""/>
              <a:tabLst>
                <a:tab pos="457200" algn="l"/>
              </a:tabLst>
            </a:pPr>
            <a:r>
              <a:rPr lang="en-GB" sz="4900" b="1" i="1" dirty="0">
                <a:latin typeface="Calibri" panose="020F0502020204030204" pitchFamily="34" charset="0"/>
                <a:cs typeface="Calibri" panose="020F0502020204030204" pitchFamily="34" charset="0"/>
              </a:rPr>
              <a:t>Associated developed countries </a:t>
            </a:r>
            <a:r>
              <a:rPr lang="en-GB" sz="4900" dirty="0">
                <a:latin typeface="Calibri" panose="020F0502020204030204" pitchFamily="34" charset="0"/>
                <a:cs typeface="Calibri" panose="020F0502020204030204" pitchFamily="34" charset="0"/>
              </a:rPr>
              <a:t>(here we included the EFTA countries - Switzerland, Iceland, and Norway, as well as the Faroe Islands and Israel). These countries have many years of experience in participating in the framework programmes. </a:t>
            </a:r>
            <a:endParaRPr lang="sk-SK" sz="4900" dirty="0">
              <a:latin typeface="Calibri" panose="020F0502020204030204" pitchFamily="34" charset="0"/>
              <a:cs typeface="Calibri" panose="020F0502020204030204" pitchFamily="34" charset="0"/>
            </a:endParaRPr>
          </a:p>
          <a:p>
            <a:pPr marL="342900" indent="-342900" algn="just" fontAlgn="base">
              <a:lnSpc>
                <a:spcPct val="115000"/>
              </a:lnSpc>
              <a:spcAft>
                <a:spcPts val="600"/>
              </a:spcAft>
              <a:buSzPts val="1000"/>
              <a:buFont typeface="Symbol" panose="05050102010706020507" pitchFamily="18" charset="2"/>
              <a:buChar char=""/>
              <a:tabLst>
                <a:tab pos="457200" algn="l"/>
              </a:tabLst>
            </a:pPr>
            <a:r>
              <a:rPr lang="en-GB" sz="4900" b="1" i="1" dirty="0">
                <a:latin typeface="Calibri" panose="020F0502020204030204" pitchFamily="34" charset="0"/>
                <a:cs typeface="Calibri" panose="020F0502020204030204" pitchFamily="34" charset="0"/>
              </a:rPr>
              <a:t>EUSDR countries </a:t>
            </a:r>
            <a:r>
              <a:rPr lang="en-GB" sz="4900" dirty="0">
                <a:latin typeface="Calibri" panose="020F0502020204030204" pitchFamily="34" charset="0"/>
                <a:cs typeface="Calibri" panose="020F0502020204030204" pitchFamily="34" charset="0"/>
              </a:rPr>
              <a:t>(Bosnia and Herzegovina, Moldova, Montenegro, Serbia, and Ukraine) - </a:t>
            </a:r>
            <a:r>
              <a:rPr lang="en-GB" sz="4900" b="1" dirty="0">
                <a:latin typeface="Calibri" panose="020F0502020204030204" pitchFamily="34" charset="0"/>
                <a:cs typeface="Calibri" panose="020F0502020204030204" pitchFamily="34" charset="0"/>
              </a:rPr>
              <a:t>AC EUSDR </a:t>
            </a:r>
            <a:endParaRPr lang="sk-SK" sz="4900" b="1" dirty="0">
              <a:latin typeface="Calibri" panose="020F0502020204030204" pitchFamily="34" charset="0"/>
              <a:cs typeface="Calibri" panose="020F0502020204030204" pitchFamily="34" charset="0"/>
            </a:endParaRPr>
          </a:p>
          <a:p>
            <a:pPr marL="342900" indent="-342900" algn="just" fontAlgn="base">
              <a:lnSpc>
                <a:spcPct val="115000"/>
              </a:lnSpc>
              <a:spcAft>
                <a:spcPts val="600"/>
              </a:spcAft>
              <a:buSzPts val="1000"/>
              <a:buFont typeface="Symbol" panose="05050102010706020507" pitchFamily="18" charset="2"/>
              <a:buChar char=""/>
              <a:tabLst>
                <a:tab pos="457200" algn="l"/>
              </a:tabLst>
            </a:pPr>
            <a:r>
              <a:rPr lang="en-GB" sz="4900" b="1" i="1" dirty="0">
                <a:latin typeface="Calibri" panose="020F0502020204030204" pitchFamily="34" charset="0"/>
                <a:cs typeface="Calibri" panose="020F0502020204030204" pitchFamily="34" charset="0"/>
              </a:rPr>
              <a:t>Other candidate and associated countries</a:t>
            </a:r>
            <a:r>
              <a:rPr lang="en-GB" sz="4900" dirty="0">
                <a:latin typeface="Calibri" panose="020F0502020204030204" pitchFamily="34" charset="0"/>
                <a:cs typeface="Calibri" panose="020F0502020204030204" pitchFamily="34" charset="0"/>
              </a:rPr>
              <a:t> (Albania, North Macedonia, Turkey, Georgia, and Tunisia) - </a:t>
            </a:r>
            <a:r>
              <a:rPr lang="en-GB" sz="4900" b="1" dirty="0">
                <a:latin typeface="Calibri" panose="020F0502020204030204" pitchFamily="34" charset="0"/>
                <a:cs typeface="Calibri" panose="020F0502020204030204" pitchFamily="34" charset="0"/>
              </a:rPr>
              <a:t>AC&amp;CC. </a:t>
            </a:r>
            <a:endParaRPr lang="sk-SK" sz="4900" b="1" dirty="0">
              <a:latin typeface="Calibri" panose="020F0502020204030204" pitchFamily="34" charset="0"/>
              <a:cs typeface="Calibri" panose="020F0502020204030204" pitchFamily="34" charset="0"/>
            </a:endParaRPr>
          </a:p>
          <a:p>
            <a:pPr marL="342900" lvl="0" indent="-342900" algn="just" fontAlgn="base">
              <a:lnSpc>
                <a:spcPct val="115000"/>
              </a:lnSpc>
              <a:spcAft>
                <a:spcPts val="600"/>
              </a:spcAft>
              <a:buSzPts val="1000"/>
              <a:buFont typeface="Symbol" panose="05050102010706020507" pitchFamily="18" charset="2"/>
              <a:buChar char=""/>
              <a:tabLst>
                <a:tab pos="457200" algn="l"/>
              </a:tabLst>
            </a:pPr>
            <a:endParaRPr lang="sk-SK" dirty="0"/>
          </a:p>
          <a:p>
            <a:pPr lvl="0"/>
            <a:endParaRPr lang="sk-SK" dirty="0"/>
          </a:p>
          <a:p>
            <a:endParaRPr lang="sk-SK" dirty="0"/>
          </a:p>
        </p:txBody>
      </p:sp>
      <p:sp>
        <p:nvSpPr>
          <p:cNvPr id="4" name="BlokTextu 3">
            <a:extLst>
              <a:ext uri="{FF2B5EF4-FFF2-40B4-BE49-F238E27FC236}">
                <a16:creationId xmlns:a16="http://schemas.microsoft.com/office/drawing/2014/main" id="{D71A0450-63FC-4635-880C-30C10BA46670}"/>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31685474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sk-SK" b="1" dirty="0" err="1">
                <a:solidFill>
                  <a:srgbClr val="0070C0"/>
                </a:solidFill>
                <a:latin typeface="Calibri" panose="020F0502020204030204" pitchFamily="34" charset="0"/>
                <a:cs typeface="Calibri" panose="020F0502020204030204" pitchFamily="34" charset="0"/>
              </a:rPr>
              <a:t>Thank</a:t>
            </a:r>
            <a:r>
              <a:rPr lang="sk-SK" b="1" dirty="0">
                <a:solidFill>
                  <a:srgbClr val="0070C0"/>
                </a:solidFill>
                <a:latin typeface="Calibri" panose="020F0502020204030204" pitchFamily="34" charset="0"/>
                <a:cs typeface="Calibri" panose="020F0502020204030204" pitchFamily="34" charset="0"/>
              </a:rPr>
              <a:t> </a:t>
            </a:r>
            <a:r>
              <a:rPr lang="sk-SK" b="1" dirty="0" err="1">
                <a:solidFill>
                  <a:srgbClr val="0070C0"/>
                </a:solidFill>
                <a:latin typeface="Calibri" panose="020F0502020204030204" pitchFamily="34" charset="0"/>
                <a:cs typeface="Calibri" panose="020F0502020204030204" pitchFamily="34" charset="0"/>
              </a:rPr>
              <a:t>you</a:t>
            </a:r>
            <a:r>
              <a:rPr lang="sk-SK" b="1" dirty="0">
                <a:solidFill>
                  <a:srgbClr val="0070C0"/>
                </a:solidFill>
                <a:latin typeface="Calibri" panose="020F0502020204030204" pitchFamily="34" charset="0"/>
                <a:cs typeface="Calibri" panose="020F0502020204030204" pitchFamily="34" charset="0"/>
              </a:rPr>
              <a:t> </a:t>
            </a:r>
            <a:r>
              <a:rPr lang="sk-SK" b="1" dirty="0" err="1">
                <a:solidFill>
                  <a:srgbClr val="0070C0"/>
                </a:solidFill>
                <a:latin typeface="Calibri" panose="020F0502020204030204" pitchFamily="34" charset="0"/>
                <a:cs typeface="Calibri" panose="020F0502020204030204" pitchFamily="34" charset="0"/>
              </a:rPr>
              <a:t>for</a:t>
            </a:r>
            <a:r>
              <a:rPr lang="sk-SK" b="1" dirty="0">
                <a:solidFill>
                  <a:srgbClr val="0070C0"/>
                </a:solidFill>
                <a:latin typeface="Calibri" panose="020F0502020204030204" pitchFamily="34" charset="0"/>
                <a:cs typeface="Calibri" panose="020F0502020204030204" pitchFamily="34" charset="0"/>
              </a:rPr>
              <a:t> </a:t>
            </a:r>
            <a:r>
              <a:rPr lang="sk-SK" b="1" dirty="0" err="1">
                <a:solidFill>
                  <a:srgbClr val="0070C0"/>
                </a:solidFill>
                <a:latin typeface="Calibri" panose="020F0502020204030204" pitchFamily="34" charset="0"/>
                <a:cs typeface="Calibri" panose="020F0502020204030204" pitchFamily="34" charset="0"/>
              </a:rPr>
              <a:t>the</a:t>
            </a:r>
            <a:r>
              <a:rPr lang="sk-SK" b="1" dirty="0">
                <a:solidFill>
                  <a:srgbClr val="0070C0"/>
                </a:solidFill>
                <a:latin typeface="Calibri" panose="020F0502020204030204" pitchFamily="34" charset="0"/>
                <a:cs typeface="Calibri" panose="020F0502020204030204" pitchFamily="34" charset="0"/>
              </a:rPr>
              <a:t> </a:t>
            </a:r>
            <a:r>
              <a:rPr lang="sk-SK" b="1" dirty="0" err="1">
                <a:solidFill>
                  <a:srgbClr val="0070C0"/>
                </a:solidFill>
                <a:latin typeface="Calibri" panose="020F0502020204030204" pitchFamily="34" charset="0"/>
                <a:cs typeface="Calibri" panose="020F0502020204030204" pitchFamily="34" charset="0"/>
              </a:rPr>
              <a:t>attention</a:t>
            </a:r>
            <a:r>
              <a:rPr lang="sk-SK" b="1" dirty="0">
                <a:solidFill>
                  <a:srgbClr val="0070C0"/>
                </a:solidFill>
                <a:latin typeface="Calibri" panose="020F0502020204030204" pitchFamily="34" charset="0"/>
                <a:cs typeface="Calibri" panose="020F0502020204030204" pitchFamily="34" charset="0"/>
              </a:rPr>
              <a:t>!</a:t>
            </a:r>
            <a:endParaRPr lang="en-GB" b="1" dirty="0">
              <a:solidFill>
                <a:srgbClr val="0070C0"/>
              </a:solidFill>
              <a:latin typeface="Calibri" panose="020F0502020204030204" pitchFamily="34" charset="0"/>
              <a:cs typeface="Calibri" panose="020F0502020204030204" pitchFamily="34" charset="0"/>
            </a:endParaRPr>
          </a:p>
        </p:txBody>
      </p:sp>
      <p:sp>
        <p:nvSpPr>
          <p:cNvPr id="3" name="Zástupný symbol obsahu 2"/>
          <p:cNvSpPr>
            <a:spLocks noGrp="1"/>
          </p:cNvSpPr>
          <p:nvPr>
            <p:ph sz="quarter" idx="1"/>
          </p:nvPr>
        </p:nvSpPr>
        <p:spPr>
          <a:xfrm>
            <a:off x="323528" y="1196752"/>
            <a:ext cx="8445624" cy="5090120"/>
          </a:xfrm>
        </p:spPr>
        <p:txBody>
          <a:bodyPr>
            <a:normAutofit/>
          </a:bodyPr>
          <a:lstStyle/>
          <a:p>
            <a:pPr marL="0" indent="0">
              <a:buNone/>
            </a:pPr>
            <a:endParaRPr lang="en-GB" dirty="0"/>
          </a:p>
          <a:p>
            <a:pPr marL="0" indent="0" algn="ctr">
              <a:buNone/>
            </a:pPr>
            <a:endParaRPr lang="sk-SK" sz="3000" dirty="0">
              <a:effectLst>
                <a:outerShdw blurRad="38100" dist="38100" dir="2700000" algn="tl">
                  <a:srgbClr val="000000">
                    <a:alpha val="43137"/>
                  </a:srgbClr>
                </a:outerShdw>
              </a:effectLst>
            </a:endParaRPr>
          </a:p>
          <a:p>
            <a:pPr marL="0" indent="0" algn="ctr">
              <a:buNone/>
            </a:pPr>
            <a:endParaRPr lang="sk-SK" sz="3000" dirty="0">
              <a:effectLst>
                <a:outerShdw blurRad="38100" dist="38100" dir="2700000" algn="tl">
                  <a:srgbClr val="000000">
                    <a:alpha val="43137"/>
                  </a:srgbClr>
                </a:outerShdw>
              </a:effectLst>
            </a:endParaRPr>
          </a:p>
          <a:p>
            <a:pPr marL="0" indent="0" algn="ctr">
              <a:buNone/>
            </a:pPr>
            <a:r>
              <a:rPr lang="sk-SK" b="1" dirty="0">
                <a:effectLst>
                  <a:outerShdw blurRad="38100" dist="38100" dir="2700000" algn="tl">
                    <a:srgbClr val="000000">
                      <a:alpha val="43137"/>
                    </a:srgbClr>
                  </a:outerShdw>
                </a:effectLst>
              </a:rPr>
              <a:t>                         Daniel Straka	</a:t>
            </a:r>
            <a:r>
              <a:rPr lang="sk-SK" dirty="0"/>
              <a:t>		</a:t>
            </a:r>
            <a:endParaRPr lang="sk-SK" dirty="0">
              <a:solidFill>
                <a:srgbClr val="7030A0"/>
              </a:solidFill>
            </a:endParaRPr>
          </a:p>
          <a:p>
            <a:pPr marL="0" indent="0" algn="ctr">
              <a:buNone/>
            </a:pPr>
            <a:endParaRPr lang="sk-SK" sz="2000" dirty="0"/>
          </a:p>
          <a:p>
            <a:pPr marL="0" indent="0" algn="ctr">
              <a:buNone/>
            </a:pPr>
            <a:endParaRPr lang="sk-SK" sz="2000" dirty="0"/>
          </a:p>
          <a:p>
            <a:pPr marL="0" indent="0" algn="ctr">
              <a:buNone/>
            </a:pPr>
            <a:r>
              <a:rPr lang="sk-SK" dirty="0">
                <a:solidFill>
                  <a:srgbClr val="7030A0"/>
                </a:solidFill>
              </a:rPr>
              <a:t>straka@sovva.sk</a:t>
            </a:r>
            <a:endParaRPr lang="en-GB" dirty="0"/>
          </a:p>
        </p:txBody>
      </p:sp>
      <p:sp>
        <p:nvSpPr>
          <p:cNvPr id="4" name="Obdĺžnik 3"/>
          <p:cNvSpPr/>
          <p:nvPr/>
        </p:nvSpPr>
        <p:spPr>
          <a:xfrm>
            <a:off x="310791" y="6258211"/>
            <a:ext cx="8496944" cy="5711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Tree>
    <p:extLst>
      <p:ext uri="{BB962C8B-B14F-4D97-AF65-F5344CB8AC3E}">
        <p14:creationId xmlns:p14="http://schemas.microsoft.com/office/powerpoint/2010/main" val="1299326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4EE0827-58E9-4BDC-9074-15B337FED1F6}"/>
              </a:ext>
            </a:extLst>
          </p:cNvPr>
          <p:cNvSpPr>
            <a:spLocks noGrp="1"/>
          </p:cNvSpPr>
          <p:nvPr>
            <p:ph type="title"/>
          </p:nvPr>
        </p:nvSpPr>
        <p:spPr>
          <a:xfrm>
            <a:off x="457200" y="228600"/>
            <a:ext cx="8229600" cy="914400"/>
          </a:xfrm>
        </p:spPr>
        <p:txBody>
          <a:bodyPr>
            <a:normAutofit/>
          </a:bodyPr>
          <a:lstStyle/>
          <a:p>
            <a:pPr algn="r"/>
            <a:r>
              <a:rPr lang="sk-SK" sz="2400" b="1" dirty="0" err="1">
                <a:solidFill>
                  <a:srgbClr val="0070C0"/>
                </a:solidFill>
                <a:latin typeface="Calibri" panose="020F0502020204030204" pitchFamily="34" charset="0"/>
                <a:cs typeface="Calibri" panose="020F0502020204030204" pitchFamily="34" charset="0"/>
              </a:rPr>
              <a:t>Methodology</a:t>
            </a:r>
            <a:r>
              <a:rPr lang="sk-SK" sz="2400" b="1" dirty="0">
                <a:solidFill>
                  <a:srgbClr val="0070C0"/>
                </a:solidFill>
                <a:latin typeface="Calibri" panose="020F0502020204030204" pitchFamily="34" charset="0"/>
                <a:cs typeface="Calibri" panose="020F0502020204030204" pitchFamily="34" charset="0"/>
              </a:rPr>
              <a:t>-Status of </a:t>
            </a:r>
            <a:r>
              <a:rPr lang="sk-SK" sz="2400" b="1" dirty="0" err="1">
                <a:solidFill>
                  <a:srgbClr val="0070C0"/>
                </a:solidFill>
                <a:latin typeface="Calibri" panose="020F0502020204030204" pitchFamily="34" charset="0"/>
                <a:cs typeface="Calibri" panose="020F0502020204030204" pitchFamily="34" charset="0"/>
              </a:rPr>
              <a:t>countries</a:t>
            </a:r>
            <a:r>
              <a:rPr lang="sk-SK" sz="2400" b="1" dirty="0">
                <a:solidFill>
                  <a:srgbClr val="0070C0"/>
                </a:solidFill>
                <a:latin typeface="Calibri" panose="020F0502020204030204" pitchFamily="34" charset="0"/>
                <a:cs typeface="Calibri" panose="020F0502020204030204" pitchFamily="34" charset="0"/>
              </a:rPr>
              <a:t> in H2020</a:t>
            </a:r>
            <a:endParaRPr lang="en-US" sz="2400" b="1" dirty="0">
              <a:solidFill>
                <a:srgbClr val="0070C0"/>
              </a:solidFill>
              <a:latin typeface="Calibri" panose="020F0502020204030204" pitchFamily="34" charset="0"/>
              <a:cs typeface="Calibri" panose="020F0502020204030204" pitchFamily="34" charset="0"/>
            </a:endParaRPr>
          </a:p>
        </p:txBody>
      </p:sp>
      <p:graphicFrame>
        <p:nvGraphicFramePr>
          <p:cNvPr id="6" name="Zástupný objekt pre obsah 3">
            <a:extLst>
              <a:ext uri="{FF2B5EF4-FFF2-40B4-BE49-F238E27FC236}">
                <a16:creationId xmlns:a16="http://schemas.microsoft.com/office/drawing/2014/main" id="{543411DD-E816-4720-8110-BC4C5B3DD6B4}"/>
              </a:ext>
            </a:extLst>
          </p:cNvPr>
          <p:cNvGraphicFramePr>
            <a:graphicFrameLocks noGrp="1"/>
          </p:cNvGraphicFramePr>
          <p:nvPr>
            <p:ph sz="quarter" idx="2"/>
            <p:extLst>
              <p:ext uri="{D42A27DB-BD31-4B8C-83A1-F6EECF244321}">
                <p14:modId xmlns:p14="http://schemas.microsoft.com/office/powerpoint/2010/main" val="1221715137"/>
              </p:ext>
            </p:extLst>
          </p:nvPr>
        </p:nvGraphicFramePr>
        <p:xfrm>
          <a:off x="538111" y="1295400"/>
          <a:ext cx="8148690" cy="4869904"/>
        </p:xfrm>
        <a:graphic>
          <a:graphicData uri="http://schemas.openxmlformats.org/drawingml/2006/table">
            <a:tbl>
              <a:tblPr firstRow="1" firstCol="1" bandRow="1"/>
              <a:tblGrid>
                <a:gridCol w="1446853">
                  <a:extLst>
                    <a:ext uri="{9D8B030D-6E8A-4147-A177-3AD203B41FA5}">
                      <a16:colId xmlns:a16="http://schemas.microsoft.com/office/drawing/2014/main" val="148061462"/>
                    </a:ext>
                  </a:extLst>
                </a:gridCol>
                <a:gridCol w="1844894">
                  <a:extLst>
                    <a:ext uri="{9D8B030D-6E8A-4147-A177-3AD203B41FA5}">
                      <a16:colId xmlns:a16="http://schemas.microsoft.com/office/drawing/2014/main" val="1972255510"/>
                    </a:ext>
                  </a:extLst>
                </a:gridCol>
                <a:gridCol w="4856943">
                  <a:extLst>
                    <a:ext uri="{9D8B030D-6E8A-4147-A177-3AD203B41FA5}">
                      <a16:colId xmlns:a16="http://schemas.microsoft.com/office/drawing/2014/main" val="2229315216"/>
                    </a:ext>
                  </a:extLst>
                </a:gridCol>
              </a:tblGrid>
              <a:tr h="217110">
                <a:tc>
                  <a:txBody>
                    <a:bodyPr/>
                    <a:lstStyle/>
                    <a:p>
                      <a:pPr algn="ctr" fontAlgn="b">
                        <a:lnSpc>
                          <a:spcPct val="107000"/>
                        </a:lnSpc>
                        <a:spcBef>
                          <a:spcPts val="0"/>
                        </a:spcBef>
                        <a:spcAft>
                          <a:spcPts val="0"/>
                        </a:spcAft>
                      </a:pPr>
                      <a:r>
                        <a:rPr kumimoji="0" lang="sk-SK" sz="1400" b="0" kern="1200" dirty="0" err="1">
                          <a:solidFill>
                            <a:schemeClr val="tx1"/>
                          </a:solidFill>
                          <a:latin typeface="Calibri" panose="020F0502020204030204" pitchFamily="34" charset="0"/>
                          <a:ea typeface="+mn-ea"/>
                          <a:cs typeface="Calibri" panose="020F0502020204030204" pitchFamily="34" charset="0"/>
                        </a:rPr>
                        <a:t>Acronym</a:t>
                      </a:r>
                      <a:endParaRPr kumimoji="0" lang="sk-SK" sz="1400" b="0" kern="1200" dirty="0">
                        <a:solidFill>
                          <a:schemeClr val="tx1"/>
                        </a:solidFill>
                        <a:latin typeface="Calibri" panose="020F0502020204030204" pitchFamily="34" charset="0"/>
                        <a:ea typeface="+mn-ea"/>
                        <a:cs typeface="Calibri" panose="020F0502020204030204" pitchFamily="34" charset="0"/>
                      </a:endParaRPr>
                    </a:p>
                  </a:txBody>
                  <a:tcPr marL="40559" marR="40559" marT="869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Country</a:t>
                      </a:r>
                    </a:p>
                  </a:txBody>
                  <a:tcPr marL="40559" marR="40559" marT="869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Status</a:t>
                      </a:r>
                    </a:p>
                  </a:txBody>
                  <a:tcPr marL="40559" marR="40559" marT="869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extLst>
                  <a:ext uri="{0D108BD9-81ED-4DB2-BD59-A6C34878D82A}">
                    <a16:rowId xmlns:a16="http://schemas.microsoft.com/office/drawing/2014/main" val="2753273865"/>
                  </a:ext>
                </a:extLst>
              </a:tr>
              <a:tr h="414767">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AL</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dirty="0" err="1">
                          <a:solidFill>
                            <a:schemeClr val="tx1"/>
                          </a:solidFill>
                          <a:latin typeface="Calibri" panose="020F0502020204030204" pitchFamily="34" charset="0"/>
                          <a:ea typeface="+mn-ea"/>
                          <a:cs typeface="Calibri" panose="020F0502020204030204" pitchFamily="34" charset="0"/>
                        </a:rPr>
                        <a:t>Albania</a:t>
                      </a:r>
                      <a:endParaRPr kumimoji="0" lang="sk-SK" sz="1400" b="0" kern="1200" dirty="0">
                        <a:solidFill>
                          <a:schemeClr val="tx1"/>
                        </a:solidFill>
                        <a:latin typeface="Calibri" panose="020F0502020204030204" pitchFamily="34" charset="0"/>
                        <a:ea typeface="+mn-ea"/>
                        <a:cs typeface="Calibri" panose="020F0502020204030204" pitchFamily="34" charset="0"/>
                      </a:endParaRP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ASSOCIATE-CANDIDATE-INCO-WESTERNBALKAN</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extLst>
                  <a:ext uri="{0D108BD9-81ED-4DB2-BD59-A6C34878D82A}">
                    <a16:rowId xmlns:a16="http://schemas.microsoft.com/office/drawing/2014/main" val="375099262"/>
                  </a:ext>
                </a:extLst>
              </a:tr>
              <a:tr h="217110">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AM</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dirty="0" err="1">
                          <a:solidFill>
                            <a:schemeClr val="tx1"/>
                          </a:solidFill>
                          <a:latin typeface="Calibri" panose="020F0502020204030204" pitchFamily="34" charset="0"/>
                          <a:ea typeface="+mn-ea"/>
                          <a:cs typeface="Calibri" panose="020F0502020204030204" pitchFamily="34" charset="0"/>
                        </a:rPr>
                        <a:t>Armenia</a:t>
                      </a:r>
                      <a:endParaRPr kumimoji="0" lang="sk-SK" sz="1400" b="0" kern="1200" dirty="0">
                        <a:solidFill>
                          <a:schemeClr val="tx1"/>
                        </a:solidFill>
                        <a:latin typeface="Calibri" panose="020F0502020204030204" pitchFamily="34" charset="0"/>
                        <a:ea typeface="+mn-ea"/>
                        <a:cs typeface="Calibri" panose="020F0502020204030204" pitchFamily="34" charset="0"/>
                      </a:endParaRP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ASSOCIATE-INCO-EAST</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extLst>
                  <a:ext uri="{0D108BD9-81ED-4DB2-BD59-A6C34878D82A}">
                    <a16:rowId xmlns:a16="http://schemas.microsoft.com/office/drawing/2014/main" val="2489301955"/>
                  </a:ext>
                </a:extLst>
              </a:tr>
              <a:tr h="414767">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BA</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tc>
                  <a:txBody>
                    <a:bodyPr/>
                    <a:lstStyle/>
                    <a:p>
                      <a:pPr algn="l" fontAlgn="b">
                        <a:lnSpc>
                          <a:spcPct val="107000"/>
                        </a:lnSpc>
                        <a:spcBef>
                          <a:spcPts val="0"/>
                        </a:spcBef>
                        <a:spcAft>
                          <a:spcPts val="0"/>
                        </a:spcAft>
                      </a:pPr>
                      <a:r>
                        <a:rPr kumimoji="0" lang="sk-SK" sz="1400" b="0" kern="1200" dirty="0" err="1">
                          <a:solidFill>
                            <a:schemeClr val="tx1"/>
                          </a:solidFill>
                          <a:latin typeface="Calibri" panose="020F0502020204030204" pitchFamily="34" charset="0"/>
                          <a:ea typeface="+mn-ea"/>
                          <a:cs typeface="Calibri" panose="020F0502020204030204" pitchFamily="34" charset="0"/>
                        </a:rPr>
                        <a:t>Bosnia</a:t>
                      </a:r>
                      <a:r>
                        <a:rPr kumimoji="0" lang="sk-SK" sz="1400" b="0" kern="1200" dirty="0">
                          <a:solidFill>
                            <a:schemeClr val="tx1"/>
                          </a:solidFill>
                          <a:latin typeface="Calibri" panose="020F0502020204030204" pitchFamily="34" charset="0"/>
                          <a:ea typeface="+mn-ea"/>
                          <a:cs typeface="Calibri" panose="020F0502020204030204" pitchFamily="34" charset="0"/>
                        </a:rPr>
                        <a:t> and </a:t>
                      </a:r>
                      <a:r>
                        <a:rPr kumimoji="0" lang="sk-SK" sz="1400" b="0" kern="1200" dirty="0" err="1">
                          <a:solidFill>
                            <a:schemeClr val="tx1"/>
                          </a:solidFill>
                          <a:latin typeface="Calibri" panose="020F0502020204030204" pitchFamily="34" charset="0"/>
                          <a:ea typeface="+mn-ea"/>
                          <a:cs typeface="Calibri" panose="020F0502020204030204" pitchFamily="34" charset="0"/>
                        </a:rPr>
                        <a:t>Herzegovina</a:t>
                      </a:r>
                      <a:endParaRPr kumimoji="0" lang="sk-SK" sz="1400" b="0" kern="1200" dirty="0">
                        <a:solidFill>
                          <a:schemeClr val="tx1"/>
                        </a:solidFill>
                        <a:latin typeface="Calibri" panose="020F0502020204030204" pitchFamily="34" charset="0"/>
                        <a:ea typeface="+mn-ea"/>
                        <a:cs typeface="Calibri" panose="020F0502020204030204" pitchFamily="34" charset="0"/>
                      </a:endParaRP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ASSOCIATE-INCO-WESTERNBALKAN</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extLst>
                  <a:ext uri="{0D108BD9-81ED-4DB2-BD59-A6C34878D82A}">
                    <a16:rowId xmlns:a16="http://schemas.microsoft.com/office/drawing/2014/main" val="3520986006"/>
                  </a:ext>
                </a:extLst>
              </a:tr>
              <a:tr h="217110">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CH</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tc>
                  <a:txBody>
                    <a:bodyPr/>
                    <a:lstStyle/>
                    <a:p>
                      <a:pPr algn="l" fontAlgn="b">
                        <a:lnSpc>
                          <a:spcPct val="107000"/>
                        </a:lnSpc>
                        <a:spcBef>
                          <a:spcPts val="0"/>
                        </a:spcBef>
                        <a:spcAft>
                          <a:spcPts val="0"/>
                        </a:spcAft>
                      </a:pPr>
                      <a:r>
                        <a:rPr kumimoji="0" lang="sk-SK" sz="1400" b="0" kern="1200" dirty="0" err="1">
                          <a:solidFill>
                            <a:schemeClr val="tx1"/>
                          </a:solidFill>
                          <a:latin typeface="Calibri" panose="020F0502020204030204" pitchFamily="34" charset="0"/>
                          <a:ea typeface="+mn-ea"/>
                          <a:cs typeface="Calibri" panose="020F0502020204030204" pitchFamily="34" charset="0"/>
                        </a:rPr>
                        <a:t>Switzerland</a:t>
                      </a:r>
                      <a:endParaRPr kumimoji="0" lang="sk-SK" sz="1400" b="0" kern="1200" dirty="0">
                        <a:solidFill>
                          <a:schemeClr val="tx1"/>
                        </a:solidFill>
                        <a:latin typeface="Calibri" panose="020F0502020204030204" pitchFamily="34" charset="0"/>
                        <a:ea typeface="+mn-ea"/>
                        <a:cs typeface="Calibri" panose="020F0502020204030204" pitchFamily="34" charset="0"/>
                      </a:endParaRP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ASSOCIATE-INCO-EFTA</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extLst>
                  <a:ext uri="{0D108BD9-81ED-4DB2-BD59-A6C34878D82A}">
                    <a16:rowId xmlns:a16="http://schemas.microsoft.com/office/drawing/2014/main" val="2587785030"/>
                  </a:ext>
                </a:extLst>
              </a:tr>
              <a:tr h="217110">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FO</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tc>
                  <a:txBody>
                    <a:bodyPr/>
                    <a:lstStyle/>
                    <a:p>
                      <a:pPr algn="l" fontAlgn="b">
                        <a:lnSpc>
                          <a:spcPct val="107000"/>
                        </a:lnSpc>
                        <a:spcBef>
                          <a:spcPts val="0"/>
                        </a:spcBef>
                        <a:spcAft>
                          <a:spcPts val="0"/>
                        </a:spcAft>
                      </a:pPr>
                      <a:r>
                        <a:rPr kumimoji="0" lang="sk-SK" sz="1400" b="0" kern="1200" dirty="0" err="1">
                          <a:solidFill>
                            <a:schemeClr val="tx1"/>
                          </a:solidFill>
                          <a:latin typeface="Calibri" panose="020F0502020204030204" pitchFamily="34" charset="0"/>
                          <a:ea typeface="+mn-ea"/>
                          <a:cs typeface="Calibri" panose="020F0502020204030204" pitchFamily="34" charset="0"/>
                        </a:rPr>
                        <a:t>Faroe</a:t>
                      </a:r>
                      <a:r>
                        <a:rPr kumimoji="0" lang="sk-SK" sz="1400" b="0" kern="1200" dirty="0">
                          <a:solidFill>
                            <a:schemeClr val="tx1"/>
                          </a:solidFill>
                          <a:latin typeface="Calibri" panose="020F0502020204030204" pitchFamily="34" charset="0"/>
                          <a:ea typeface="+mn-ea"/>
                          <a:cs typeface="Calibri" panose="020F0502020204030204" pitchFamily="34" charset="0"/>
                        </a:rPr>
                        <a:t> </a:t>
                      </a:r>
                      <a:r>
                        <a:rPr kumimoji="0" lang="sk-SK" sz="1400" b="0" kern="1200" dirty="0" err="1">
                          <a:solidFill>
                            <a:schemeClr val="tx1"/>
                          </a:solidFill>
                          <a:latin typeface="Calibri" panose="020F0502020204030204" pitchFamily="34" charset="0"/>
                          <a:ea typeface="+mn-ea"/>
                          <a:cs typeface="Calibri" panose="020F0502020204030204" pitchFamily="34" charset="0"/>
                        </a:rPr>
                        <a:t>Islands</a:t>
                      </a:r>
                      <a:endParaRPr kumimoji="0" lang="sk-SK" sz="1400" b="0" kern="1200" dirty="0">
                        <a:solidFill>
                          <a:schemeClr val="tx1"/>
                        </a:solidFill>
                        <a:latin typeface="Calibri" panose="020F0502020204030204" pitchFamily="34" charset="0"/>
                        <a:ea typeface="+mn-ea"/>
                        <a:cs typeface="Calibri" panose="020F0502020204030204" pitchFamily="34" charset="0"/>
                      </a:endParaRP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ASSOCIATE</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extLst>
                  <a:ext uri="{0D108BD9-81ED-4DB2-BD59-A6C34878D82A}">
                    <a16:rowId xmlns:a16="http://schemas.microsoft.com/office/drawing/2014/main" val="3596898830"/>
                  </a:ext>
                </a:extLst>
              </a:tr>
              <a:tr h="217110">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GE</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Georgia</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ASSOCIATE-INCO-EAST</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extLst>
                  <a:ext uri="{0D108BD9-81ED-4DB2-BD59-A6C34878D82A}">
                    <a16:rowId xmlns:a16="http://schemas.microsoft.com/office/drawing/2014/main" val="1501546959"/>
                  </a:ext>
                </a:extLst>
              </a:tr>
              <a:tr h="217110">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IL</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tc>
                  <a:txBody>
                    <a:bodyPr/>
                    <a:lstStyle/>
                    <a:p>
                      <a:pPr algn="l" fontAlgn="b">
                        <a:lnSpc>
                          <a:spcPct val="107000"/>
                        </a:lnSpc>
                        <a:spcBef>
                          <a:spcPts val="0"/>
                        </a:spcBef>
                        <a:spcAft>
                          <a:spcPts val="0"/>
                        </a:spcAft>
                      </a:pPr>
                      <a:r>
                        <a:rPr kumimoji="0" lang="sk-SK" sz="1400" b="0" kern="1200" dirty="0" err="1">
                          <a:solidFill>
                            <a:schemeClr val="tx1"/>
                          </a:solidFill>
                          <a:latin typeface="Calibri" panose="020F0502020204030204" pitchFamily="34" charset="0"/>
                          <a:ea typeface="+mn-ea"/>
                          <a:cs typeface="Calibri" panose="020F0502020204030204" pitchFamily="34" charset="0"/>
                        </a:rPr>
                        <a:t>Israel</a:t>
                      </a:r>
                      <a:endParaRPr kumimoji="0" lang="sk-SK" sz="1400" b="0" kern="1200" dirty="0">
                        <a:solidFill>
                          <a:schemeClr val="tx1"/>
                        </a:solidFill>
                        <a:latin typeface="Calibri" panose="020F0502020204030204" pitchFamily="34" charset="0"/>
                        <a:ea typeface="+mn-ea"/>
                        <a:cs typeface="Calibri" panose="020F0502020204030204" pitchFamily="34" charset="0"/>
                      </a:endParaRP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ASSOCIATE</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extLst>
                  <a:ext uri="{0D108BD9-81ED-4DB2-BD59-A6C34878D82A}">
                    <a16:rowId xmlns:a16="http://schemas.microsoft.com/office/drawing/2014/main" val="103215724"/>
                  </a:ext>
                </a:extLst>
              </a:tr>
              <a:tr h="217110">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IS</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tc>
                  <a:txBody>
                    <a:bodyPr/>
                    <a:lstStyle/>
                    <a:p>
                      <a:pPr algn="l" fontAlgn="b">
                        <a:lnSpc>
                          <a:spcPct val="107000"/>
                        </a:lnSpc>
                        <a:spcBef>
                          <a:spcPts val="0"/>
                        </a:spcBef>
                        <a:spcAft>
                          <a:spcPts val="0"/>
                        </a:spcAft>
                      </a:pPr>
                      <a:r>
                        <a:rPr kumimoji="0" lang="sk-SK" sz="1400" b="0" kern="1200" dirty="0" err="1">
                          <a:solidFill>
                            <a:schemeClr val="tx1"/>
                          </a:solidFill>
                          <a:latin typeface="Calibri" panose="020F0502020204030204" pitchFamily="34" charset="0"/>
                          <a:ea typeface="+mn-ea"/>
                          <a:cs typeface="Calibri" panose="020F0502020204030204" pitchFamily="34" charset="0"/>
                        </a:rPr>
                        <a:t>Iceland</a:t>
                      </a:r>
                      <a:endParaRPr kumimoji="0" lang="sk-SK" sz="1400" b="0" kern="1200" dirty="0">
                        <a:solidFill>
                          <a:schemeClr val="tx1"/>
                        </a:solidFill>
                        <a:latin typeface="Calibri" panose="020F0502020204030204" pitchFamily="34" charset="0"/>
                        <a:ea typeface="+mn-ea"/>
                        <a:cs typeface="Calibri" panose="020F0502020204030204" pitchFamily="34" charset="0"/>
                      </a:endParaRP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ASSOCIATE-INCO-EFTA</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extLst>
                  <a:ext uri="{0D108BD9-81ED-4DB2-BD59-A6C34878D82A}">
                    <a16:rowId xmlns:a16="http://schemas.microsoft.com/office/drawing/2014/main" val="1591069071"/>
                  </a:ext>
                </a:extLst>
              </a:tr>
              <a:tr h="414767">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MD</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tc>
                  <a:txBody>
                    <a:bodyPr/>
                    <a:lstStyle/>
                    <a:p>
                      <a:pPr algn="l" fontAlgn="b">
                        <a:lnSpc>
                          <a:spcPct val="107000"/>
                        </a:lnSpc>
                        <a:spcBef>
                          <a:spcPts val="0"/>
                        </a:spcBef>
                        <a:spcAft>
                          <a:spcPts val="0"/>
                        </a:spcAft>
                      </a:pPr>
                      <a:r>
                        <a:rPr kumimoji="0" lang="sk-SK" sz="1400" b="0" kern="1200" dirty="0" err="1">
                          <a:solidFill>
                            <a:schemeClr val="tx1"/>
                          </a:solidFill>
                          <a:latin typeface="Calibri" panose="020F0502020204030204" pitchFamily="34" charset="0"/>
                          <a:ea typeface="+mn-ea"/>
                          <a:cs typeface="Calibri" panose="020F0502020204030204" pitchFamily="34" charset="0"/>
                        </a:rPr>
                        <a:t>Moldova</a:t>
                      </a:r>
                      <a:r>
                        <a:rPr kumimoji="0" lang="sk-SK" sz="1400" b="0" kern="1200" dirty="0">
                          <a:solidFill>
                            <a:schemeClr val="tx1"/>
                          </a:solidFill>
                          <a:latin typeface="Calibri" panose="020F0502020204030204" pitchFamily="34" charset="0"/>
                          <a:ea typeface="+mn-ea"/>
                          <a:cs typeface="Calibri" panose="020F0502020204030204" pitchFamily="34" charset="0"/>
                        </a:rPr>
                        <a:t> (</a:t>
                      </a:r>
                      <a:r>
                        <a:rPr kumimoji="0" lang="sk-SK" sz="1400" b="0" kern="1200" dirty="0" err="1">
                          <a:solidFill>
                            <a:schemeClr val="tx1"/>
                          </a:solidFill>
                          <a:latin typeface="Calibri" panose="020F0502020204030204" pitchFamily="34" charset="0"/>
                          <a:ea typeface="+mn-ea"/>
                          <a:cs typeface="Calibri" panose="020F0502020204030204" pitchFamily="34" charset="0"/>
                        </a:rPr>
                        <a:t>Republic</a:t>
                      </a:r>
                      <a:r>
                        <a:rPr kumimoji="0" lang="sk-SK" sz="1400" b="0" kern="1200" dirty="0">
                          <a:solidFill>
                            <a:schemeClr val="tx1"/>
                          </a:solidFill>
                          <a:latin typeface="Calibri" panose="020F0502020204030204" pitchFamily="34" charset="0"/>
                          <a:ea typeface="+mn-ea"/>
                          <a:cs typeface="Calibri" panose="020F0502020204030204" pitchFamily="34" charset="0"/>
                        </a:rPr>
                        <a:t> of)</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ASSOCIATE-INCO-EAST</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extLst>
                  <a:ext uri="{0D108BD9-81ED-4DB2-BD59-A6C34878D82A}">
                    <a16:rowId xmlns:a16="http://schemas.microsoft.com/office/drawing/2014/main" val="2222398613"/>
                  </a:ext>
                </a:extLst>
              </a:tr>
              <a:tr h="414767">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ME</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Montenegro</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ASSOCIATE-CANDIDATE-INCO-WESTERNBALKAN</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extLst>
                  <a:ext uri="{0D108BD9-81ED-4DB2-BD59-A6C34878D82A}">
                    <a16:rowId xmlns:a16="http://schemas.microsoft.com/office/drawing/2014/main" val="1357140273"/>
                  </a:ext>
                </a:extLst>
              </a:tr>
              <a:tr h="414767">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MK</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North Macedonia</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ASSOCIATE-CANDIDATE-INCO-WESTERNBALKAN</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extLst>
                  <a:ext uri="{0D108BD9-81ED-4DB2-BD59-A6C34878D82A}">
                    <a16:rowId xmlns:a16="http://schemas.microsoft.com/office/drawing/2014/main" val="3068891406"/>
                  </a:ext>
                </a:extLst>
              </a:tr>
              <a:tr h="217110">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NO</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Norway</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ASSOCIATE-INCO-EFTA</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C00000"/>
                    </a:solidFill>
                  </a:tcPr>
                </a:tc>
                <a:extLst>
                  <a:ext uri="{0D108BD9-81ED-4DB2-BD59-A6C34878D82A}">
                    <a16:rowId xmlns:a16="http://schemas.microsoft.com/office/drawing/2014/main" val="1709853420"/>
                  </a:ext>
                </a:extLst>
              </a:tr>
              <a:tr h="414767">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RS</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Serbia</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ASSOCIATE-CANDIDATE-INCO-WESTERNBALKAN</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extLst>
                  <a:ext uri="{0D108BD9-81ED-4DB2-BD59-A6C34878D82A}">
                    <a16:rowId xmlns:a16="http://schemas.microsoft.com/office/drawing/2014/main" val="1322008329"/>
                  </a:ext>
                </a:extLst>
              </a:tr>
              <a:tr h="217110">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TN</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Tunisia</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ASSOCIATE-INCO-SOUTH-AFRICAN</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extLst>
                  <a:ext uri="{0D108BD9-81ED-4DB2-BD59-A6C34878D82A}">
                    <a16:rowId xmlns:a16="http://schemas.microsoft.com/office/drawing/2014/main" val="3845903488"/>
                  </a:ext>
                </a:extLst>
              </a:tr>
              <a:tr h="217110">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TR</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Turkey</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ASSOCIATE-CANDIDATE</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ED7D31"/>
                    </a:solidFill>
                  </a:tcPr>
                </a:tc>
                <a:extLst>
                  <a:ext uri="{0D108BD9-81ED-4DB2-BD59-A6C34878D82A}">
                    <a16:rowId xmlns:a16="http://schemas.microsoft.com/office/drawing/2014/main" val="1460629899"/>
                  </a:ext>
                </a:extLst>
              </a:tr>
              <a:tr h="210202">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UA</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tc>
                  <a:txBody>
                    <a:bodyPr/>
                    <a:lstStyle/>
                    <a:p>
                      <a:pPr algn="l" fontAlgn="b">
                        <a:lnSpc>
                          <a:spcPct val="107000"/>
                        </a:lnSpc>
                        <a:spcBef>
                          <a:spcPts val="0"/>
                        </a:spcBef>
                        <a:spcAft>
                          <a:spcPts val="0"/>
                        </a:spcAft>
                      </a:pPr>
                      <a:r>
                        <a:rPr kumimoji="0" lang="sk-SK" sz="1400" b="0" kern="1200">
                          <a:solidFill>
                            <a:schemeClr val="tx1"/>
                          </a:solidFill>
                          <a:latin typeface="Calibri" panose="020F0502020204030204" pitchFamily="34" charset="0"/>
                          <a:ea typeface="+mn-ea"/>
                          <a:cs typeface="Calibri" panose="020F0502020204030204" pitchFamily="34" charset="0"/>
                        </a:rPr>
                        <a:t>Ukraine</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tc>
                  <a:txBody>
                    <a:bodyPr/>
                    <a:lstStyle/>
                    <a:p>
                      <a:pPr algn="l" fontAlgn="b">
                        <a:lnSpc>
                          <a:spcPct val="107000"/>
                        </a:lnSpc>
                        <a:spcBef>
                          <a:spcPts val="0"/>
                        </a:spcBef>
                        <a:spcAft>
                          <a:spcPts val="0"/>
                        </a:spcAft>
                      </a:pPr>
                      <a:r>
                        <a:rPr kumimoji="0" lang="sk-SK" sz="1400" b="0" kern="1200" dirty="0">
                          <a:solidFill>
                            <a:schemeClr val="tx1"/>
                          </a:solidFill>
                          <a:latin typeface="Calibri" panose="020F0502020204030204" pitchFamily="34" charset="0"/>
                          <a:ea typeface="+mn-ea"/>
                          <a:cs typeface="Calibri" panose="020F0502020204030204" pitchFamily="34" charset="0"/>
                        </a:rPr>
                        <a:t>ASSOCIATE-INCO-EAST</a:t>
                      </a:r>
                    </a:p>
                  </a:txBody>
                  <a:tcPr marL="40559" marR="40559" marT="8691" marB="0" anchor="b">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5B9BD5"/>
                    </a:solidFill>
                  </a:tcPr>
                </a:tc>
                <a:extLst>
                  <a:ext uri="{0D108BD9-81ED-4DB2-BD59-A6C34878D82A}">
                    <a16:rowId xmlns:a16="http://schemas.microsoft.com/office/drawing/2014/main" val="1407788200"/>
                  </a:ext>
                </a:extLst>
              </a:tr>
            </a:tbl>
          </a:graphicData>
        </a:graphic>
      </p:graphicFrame>
      <p:sp>
        <p:nvSpPr>
          <p:cNvPr id="4" name="BlokTextu 3">
            <a:extLst>
              <a:ext uri="{FF2B5EF4-FFF2-40B4-BE49-F238E27FC236}">
                <a16:creationId xmlns:a16="http://schemas.microsoft.com/office/drawing/2014/main" id="{26F5203D-0BD8-4CFA-9036-995432729A23}"/>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243038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52400"/>
            <a:ext cx="8229600" cy="684312"/>
          </a:xfrm>
        </p:spPr>
        <p:txBody>
          <a:bodyPr/>
          <a:lstStyle/>
          <a:p>
            <a:pPr algn="r">
              <a:spcBef>
                <a:spcPts val="600"/>
              </a:spcBef>
              <a:buClr>
                <a:schemeClr val="accent1"/>
              </a:buClr>
              <a:buSzPct val="76000"/>
            </a:pPr>
            <a:r>
              <a:rPr lang="sk-SK" sz="2400" b="1" dirty="0" err="1">
                <a:solidFill>
                  <a:srgbClr val="0070C0"/>
                </a:solidFill>
                <a:latin typeface="Calibri" panose="020F0502020204030204" pitchFamily="34" charset="0"/>
                <a:cs typeface="Calibri" panose="020F0502020204030204" pitchFamily="34" charset="0"/>
              </a:rPr>
              <a:t>Methodology</a:t>
            </a:r>
            <a:endParaRPr lang="sk-SK" sz="2400" b="1" dirty="0">
              <a:solidFill>
                <a:srgbClr val="0070C0"/>
              </a:solidFill>
              <a:latin typeface="Calibri" panose="020F0502020204030204" pitchFamily="34" charset="0"/>
              <a:cs typeface="Calibri" panose="020F0502020204030204" pitchFamily="34" charset="0"/>
            </a:endParaRPr>
          </a:p>
        </p:txBody>
      </p:sp>
      <p:sp>
        <p:nvSpPr>
          <p:cNvPr id="3" name="Zástupný symbol obsahu 2"/>
          <p:cNvSpPr>
            <a:spLocks noGrp="1"/>
          </p:cNvSpPr>
          <p:nvPr>
            <p:ph sz="quarter" idx="1"/>
          </p:nvPr>
        </p:nvSpPr>
        <p:spPr/>
        <p:txBody>
          <a:bodyPr>
            <a:normAutofit lnSpcReduction="10000"/>
          </a:bodyPr>
          <a:lstStyle/>
          <a:p>
            <a:pPr algn="just" fontAlgn="base">
              <a:lnSpc>
                <a:spcPct val="115000"/>
              </a:lnSpc>
              <a:spcAft>
                <a:spcPts val="600"/>
              </a:spcAft>
            </a:pPr>
            <a:r>
              <a:rPr lang="en-GB" sz="1800" dirty="0">
                <a:effectLst/>
                <a:latin typeface="Calibri" panose="020F0502020204030204" pitchFamily="34" charset="0"/>
                <a:ea typeface="Times New Roman" panose="02020603050405020304" pitchFamily="18" charset="0"/>
                <a:cs typeface="Calibri" panose="020F0502020204030204" pitchFamily="34" charset="0"/>
              </a:rPr>
              <a:t>In our evaluation we compared the participation of EUSDR countries in Horizon 2020, their success rate and cooperation. At the same time, we compared EUSDR countries that are not part of the EU with other associated countries of Horizon 2020.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algn="just" fontAlgn="base">
              <a:spcAft>
                <a:spcPts val="600"/>
              </a:spcAft>
            </a:pPr>
            <a:r>
              <a:rPr lang="en-GB" sz="1800" dirty="0">
                <a:effectLst/>
                <a:latin typeface="Calibri" panose="020F0502020204030204" pitchFamily="34" charset="0"/>
                <a:ea typeface="Times New Roman" panose="02020603050405020304" pitchFamily="18" charset="0"/>
                <a:cs typeface="Calibri" panose="020F0502020204030204" pitchFamily="34" charset="0"/>
              </a:rPr>
              <a:t>Wherever possible, we compared German federal states Bayern and Baden-Württemberg with other countries. If we did not have relevant data for these two federal states, we used data for the whole of Germany.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algn="just" fontAlgn="base">
              <a:spcAft>
                <a:spcPts val="600"/>
              </a:spcAft>
            </a:pPr>
            <a:r>
              <a:rPr lang="en-GB" sz="1800" dirty="0">
                <a:effectLst/>
                <a:latin typeface="Calibri" panose="020F0502020204030204" pitchFamily="34" charset="0"/>
                <a:ea typeface="Times New Roman" panose="02020603050405020304" pitchFamily="18" charset="0"/>
                <a:cs typeface="Calibri" panose="020F0502020204030204" pitchFamily="34" charset="0"/>
              </a:rPr>
              <a:t>All in all, in the analysis we analysed states at four levels:</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804863" lvl="0" indent="-446088" algn="just" fontAlgn="base">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EU Member state (including UK)</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804863" lvl="0" indent="-446088" algn="just" fontAlgn="base">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EUSDR</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804863" lvl="0" indent="-446088" algn="just" fontAlgn="base">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 EUSDR</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marL="804863" lvl="0" indent="-446088" algn="just" fontAlgn="base">
              <a:buFont typeface="Symbol" panose="05050102010706020507" pitchFamily="18" charset="2"/>
              <a:buChar char=""/>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AC&amp;CC</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algn="just" fontAlgn="base">
              <a:spcAft>
                <a:spcPts val="600"/>
              </a:spcAft>
            </a:pPr>
            <a:r>
              <a:rPr lang="en-GB" sz="1800" dirty="0">
                <a:effectLst/>
                <a:latin typeface="Calibri" panose="020F0502020204030204" pitchFamily="34" charset="0"/>
                <a:ea typeface="Times New Roman" panose="02020603050405020304" pitchFamily="18" charset="0"/>
                <a:cs typeface="Calibri" panose="020F0502020204030204" pitchFamily="34" charset="0"/>
              </a:rPr>
              <a:t>The fourth part of this analysis is based on the </a:t>
            </a:r>
            <a:r>
              <a:rPr lang="en-GB" sz="1800" b="1" u="sng" dirty="0">
                <a:effectLst/>
                <a:latin typeface="Calibri" panose="020F0502020204030204" pitchFamily="34" charset="0"/>
                <a:ea typeface="Times New Roman" panose="02020603050405020304" pitchFamily="18" charset="0"/>
                <a:cs typeface="Calibri" panose="020F0502020204030204" pitchFamily="34" charset="0"/>
              </a:rPr>
              <a:t>two surveys </a:t>
            </a:r>
            <a:r>
              <a:rPr lang="en-GB" sz="1800" dirty="0">
                <a:effectLst/>
                <a:latin typeface="Calibri" panose="020F0502020204030204" pitchFamily="34" charset="0"/>
                <a:ea typeface="Times New Roman" panose="02020603050405020304" pitchFamily="18" charset="0"/>
                <a:cs typeface="Calibri" panose="020F0502020204030204" pitchFamily="34" charset="0"/>
              </a:rPr>
              <a:t>that were conducted among participants or potential participants in Horizon 2020 and policy makers in EUSDR countries from September to November 2020. </a:t>
            </a:r>
            <a:endParaRPr lang="sk-SK" sz="1800" dirty="0">
              <a:effectLst/>
              <a:latin typeface="Calibri" panose="020F0502020204030204" pitchFamily="34" charset="0"/>
              <a:ea typeface="Times New Roman" panose="02020603050405020304" pitchFamily="18" charset="0"/>
              <a:cs typeface="Calibri" panose="020F0502020204030204" pitchFamily="34" charset="0"/>
            </a:endParaRPr>
          </a:p>
          <a:p>
            <a:pPr algn="just" fontAlgn="base">
              <a:lnSpc>
                <a:spcPct val="115000"/>
              </a:lnSpc>
              <a:spcAft>
                <a:spcPts val="600"/>
              </a:spcAft>
            </a:pPr>
            <a:endParaRPr lang="sk-SK" dirty="0"/>
          </a:p>
          <a:p>
            <a:endParaRPr lang="sk-SK" dirty="0"/>
          </a:p>
        </p:txBody>
      </p:sp>
      <p:sp>
        <p:nvSpPr>
          <p:cNvPr id="4" name="BlokTextu 3">
            <a:extLst>
              <a:ext uri="{FF2B5EF4-FFF2-40B4-BE49-F238E27FC236}">
                <a16:creationId xmlns:a16="http://schemas.microsoft.com/office/drawing/2014/main" id="{314D3E51-E3D3-4DB3-850B-906D4D6B2490}"/>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593030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BB55476-9838-40AC-A818-7E4FB5F70652}"/>
              </a:ext>
            </a:extLst>
          </p:cNvPr>
          <p:cNvSpPr>
            <a:spLocks noGrp="1"/>
          </p:cNvSpPr>
          <p:nvPr>
            <p:ph type="title"/>
          </p:nvPr>
        </p:nvSpPr>
        <p:spPr/>
        <p:txBody>
          <a:bodyPr/>
          <a:lstStyle/>
          <a:p>
            <a:endParaRPr lang="sk-SK"/>
          </a:p>
        </p:txBody>
      </p:sp>
      <p:sp>
        <p:nvSpPr>
          <p:cNvPr id="3" name="Zástupný objekt pre obsah 2">
            <a:extLst>
              <a:ext uri="{FF2B5EF4-FFF2-40B4-BE49-F238E27FC236}">
                <a16:creationId xmlns:a16="http://schemas.microsoft.com/office/drawing/2014/main" id="{0DF007C0-2936-4F2C-A74A-6D00DF0DE48D}"/>
              </a:ext>
            </a:extLst>
          </p:cNvPr>
          <p:cNvSpPr>
            <a:spLocks noGrp="1"/>
          </p:cNvSpPr>
          <p:nvPr>
            <p:ph sz="quarter" idx="1"/>
          </p:nvPr>
        </p:nvSpPr>
        <p:spPr/>
        <p:txBody>
          <a:bodyPr/>
          <a:lstStyle/>
          <a:p>
            <a:pPr marL="0" indent="0" algn="ctr">
              <a:buNone/>
            </a:pPr>
            <a:endParaRPr lang="sk-SK" sz="3200" b="1" dirty="0">
              <a:solidFill>
                <a:srgbClr val="0070C0"/>
              </a:solidFill>
              <a:effectLst>
                <a:outerShdw blurRad="38100" dist="38100" dir="2700000" algn="tl">
                  <a:srgbClr val="000000">
                    <a:alpha val="43137"/>
                  </a:srgbClr>
                </a:outerShdw>
              </a:effectLst>
              <a:latin typeface="+mj-lt"/>
              <a:ea typeface="+mj-ea"/>
              <a:cs typeface="+mj-cs"/>
            </a:endParaRPr>
          </a:p>
          <a:p>
            <a:pPr marL="0" indent="0" algn="ctr">
              <a:buNone/>
            </a:pPr>
            <a:endParaRPr lang="sk-SK" sz="3200" b="1" dirty="0">
              <a:solidFill>
                <a:srgbClr val="0070C0"/>
              </a:solidFill>
              <a:effectLst>
                <a:outerShdw blurRad="38100" dist="38100" dir="2700000" algn="tl">
                  <a:srgbClr val="000000">
                    <a:alpha val="43137"/>
                  </a:srgbClr>
                </a:outerShdw>
              </a:effectLst>
              <a:latin typeface="+mj-lt"/>
              <a:ea typeface="+mj-ea"/>
              <a:cs typeface="+mj-cs"/>
            </a:endParaRPr>
          </a:p>
          <a:p>
            <a:pPr marL="0" indent="0" algn="ctr">
              <a:buNone/>
            </a:pPr>
            <a:endParaRPr lang="sk-SK" sz="3200" b="1" dirty="0">
              <a:solidFill>
                <a:srgbClr val="0070C0"/>
              </a:solidFill>
              <a:effectLst>
                <a:outerShdw blurRad="38100" dist="38100" dir="2700000" algn="tl">
                  <a:srgbClr val="000000">
                    <a:alpha val="43137"/>
                  </a:srgbClr>
                </a:outerShdw>
              </a:effectLst>
              <a:latin typeface="+mj-lt"/>
              <a:ea typeface="+mj-ea"/>
              <a:cs typeface="+mj-cs"/>
            </a:endParaRPr>
          </a:p>
          <a:p>
            <a:pPr marL="0" indent="0" algn="ctr">
              <a:buNone/>
            </a:pPr>
            <a:r>
              <a:rPr lang="en-GB" sz="2400" b="1" dirty="0">
                <a:solidFill>
                  <a:srgbClr val="0070C0"/>
                </a:solidFill>
                <a:latin typeface="Calibri" panose="020F0502020204030204" pitchFamily="34" charset="0"/>
                <a:ea typeface="+mj-ea"/>
                <a:cs typeface="Calibri" panose="020F0502020204030204" pitchFamily="34" charset="0"/>
              </a:rPr>
              <a:t>PARTICIPATION: PARTICIPATION OF THE EUSDR COUNTRIES IN HORIZON 2020</a:t>
            </a:r>
            <a:endParaRPr lang="sk-SK" sz="2400" b="1" dirty="0">
              <a:solidFill>
                <a:srgbClr val="0070C0"/>
              </a:solidFill>
              <a:latin typeface="Calibri" panose="020F0502020204030204" pitchFamily="34" charset="0"/>
              <a:ea typeface="+mj-ea"/>
              <a:cs typeface="Calibri" panose="020F0502020204030204" pitchFamily="34" charset="0"/>
            </a:endParaRPr>
          </a:p>
          <a:p>
            <a:pPr marL="0" indent="0">
              <a:buNone/>
            </a:pPr>
            <a:endParaRPr lang="sk-SK" dirty="0"/>
          </a:p>
        </p:txBody>
      </p:sp>
      <p:sp>
        <p:nvSpPr>
          <p:cNvPr id="4" name="BlokTextu 3">
            <a:extLst>
              <a:ext uri="{FF2B5EF4-FFF2-40B4-BE49-F238E27FC236}">
                <a16:creationId xmlns:a16="http://schemas.microsoft.com/office/drawing/2014/main" id="{D4E7127C-79DD-4A2D-8904-E3AD5DB6D18B}"/>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738518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E56283B-B090-4334-8A06-C344D4009C48}"/>
              </a:ext>
            </a:extLst>
          </p:cNvPr>
          <p:cNvSpPr>
            <a:spLocks noGrp="1"/>
          </p:cNvSpPr>
          <p:nvPr>
            <p:ph type="title"/>
          </p:nvPr>
        </p:nvSpPr>
        <p:spPr>
          <a:xfrm>
            <a:off x="457200" y="152400"/>
            <a:ext cx="8229600" cy="697467"/>
          </a:xfrm>
        </p:spPr>
        <p:txBody>
          <a:bodyPr>
            <a:normAutofit/>
          </a:bodyPr>
          <a:lstStyle/>
          <a:p>
            <a:pPr algn="r"/>
            <a:r>
              <a:rPr lang="en-GB" sz="2400" b="1" dirty="0">
                <a:solidFill>
                  <a:srgbClr val="0070C0"/>
                </a:solidFill>
                <a:latin typeface="Calibri" panose="020F0502020204030204" pitchFamily="34" charset="0"/>
                <a:cs typeface="Calibri" panose="020F0502020204030204" pitchFamily="34" charset="0"/>
              </a:rPr>
              <a:t>EC contribution (€) and participation in Horizon 2020</a:t>
            </a:r>
            <a:endParaRPr lang="sk-SK" sz="2400" b="1" dirty="0">
              <a:solidFill>
                <a:srgbClr val="0070C0"/>
              </a:solidFill>
              <a:latin typeface="Calibri" panose="020F0502020204030204" pitchFamily="34" charset="0"/>
              <a:cs typeface="Calibri" panose="020F0502020204030204" pitchFamily="34" charset="0"/>
            </a:endParaRPr>
          </a:p>
        </p:txBody>
      </p:sp>
      <p:graphicFrame>
        <p:nvGraphicFramePr>
          <p:cNvPr id="4" name="Zástupný objekt pre obsah 3">
            <a:extLst>
              <a:ext uri="{FF2B5EF4-FFF2-40B4-BE49-F238E27FC236}">
                <a16:creationId xmlns:a16="http://schemas.microsoft.com/office/drawing/2014/main" id="{79E56CC4-14FD-4088-80C7-3B84836623CA}"/>
              </a:ext>
            </a:extLst>
          </p:cNvPr>
          <p:cNvGraphicFramePr>
            <a:graphicFrameLocks noGrp="1"/>
          </p:cNvGraphicFramePr>
          <p:nvPr>
            <p:ph sz="quarter" idx="1"/>
            <p:extLst>
              <p:ext uri="{D42A27DB-BD31-4B8C-83A1-F6EECF244321}">
                <p14:modId xmlns:p14="http://schemas.microsoft.com/office/powerpoint/2010/main" val="4205142251"/>
              </p:ext>
            </p:extLst>
          </p:nvPr>
        </p:nvGraphicFramePr>
        <p:xfrm>
          <a:off x="457200" y="1219199"/>
          <a:ext cx="8229600" cy="252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f 4">
            <a:extLst>
              <a:ext uri="{FF2B5EF4-FFF2-40B4-BE49-F238E27FC236}">
                <a16:creationId xmlns:a16="http://schemas.microsoft.com/office/drawing/2014/main" id="{A5A1159F-F554-4474-8B6F-CC5BAD855442}"/>
              </a:ext>
            </a:extLst>
          </p:cNvPr>
          <p:cNvGraphicFramePr/>
          <p:nvPr>
            <p:extLst>
              <p:ext uri="{D42A27DB-BD31-4B8C-83A1-F6EECF244321}">
                <p14:modId xmlns:p14="http://schemas.microsoft.com/office/powerpoint/2010/main" val="3000811488"/>
              </p:ext>
            </p:extLst>
          </p:nvPr>
        </p:nvGraphicFramePr>
        <p:xfrm>
          <a:off x="539552" y="3861048"/>
          <a:ext cx="8147248" cy="2520000"/>
        </p:xfrm>
        <a:graphic>
          <a:graphicData uri="http://schemas.openxmlformats.org/drawingml/2006/chart">
            <c:chart xmlns:c="http://schemas.openxmlformats.org/drawingml/2006/chart" xmlns:r="http://schemas.openxmlformats.org/officeDocument/2006/relationships" r:id="rId3"/>
          </a:graphicData>
        </a:graphic>
      </p:graphicFrame>
      <p:sp>
        <p:nvSpPr>
          <p:cNvPr id="9" name="BlokTextu 8">
            <a:extLst>
              <a:ext uri="{FF2B5EF4-FFF2-40B4-BE49-F238E27FC236}">
                <a16:creationId xmlns:a16="http://schemas.microsoft.com/office/drawing/2014/main" id="{5EA982DE-554D-4A16-9C86-5CC80A737B0E}"/>
              </a:ext>
            </a:extLst>
          </p:cNvPr>
          <p:cNvSpPr txBox="1"/>
          <p:nvPr/>
        </p:nvSpPr>
        <p:spPr>
          <a:xfrm>
            <a:off x="5940152" y="6381048"/>
            <a:ext cx="2746648" cy="369332"/>
          </a:xfrm>
          <a:prstGeom prst="rect">
            <a:avLst/>
          </a:prstGeom>
          <a:noFill/>
        </p:spPr>
        <p:txBody>
          <a:bodyPr wrap="square">
            <a:spAutoFit/>
          </a:bodyPr>
          <a:lstStyle/>
          <a:p>
            <a:r>
              <a:rPr lang="en-GB" sz="1800" i="1" dirty="0">
                <a:solidFill>
                  <a:srgbClr val="000000"/>
                </a:solidFill>
                <a:effectLst/>
                <a:latin typeface="Times New Roman" panose="02020603050405020304" pitchFamily="18" charset="0"/>
                <a:ea typeface="Times New Roman" panose="02020603050405020304" pitchFamily="18" charset="0"/>
              </a:rPr>
              <a:t>Data: E-corda 17. 12. 2020</a:t>
            </a:r>
            <a:endParaRPr lang="sk-SK" dirty="0"/>
          </a:p>
        </p:txBody>
      </p:sp>
    </p:spTree>
    <p:extLst>
      <p:ext uri="{BB962C8B-B14F-4D97-AF65-F5344CB8AC3E}">
        <p14:creationId xmlns:p14="http://schemas.microsoft.com/office/powerpoint/2010/main" val="176791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30F980-45AB-4404-9324-9F89F2FEE514}"/>
              </a:ext>
            </a:extLst>
          </p:cNvPr>
          <p:cNvSpPr>
            <a:spLocks noGrp="1"/>
          </p:cNvSpPr>
          <p:nvPr>
            <p:ph type="title"/>
          </p:nvPr>
        </p:nvSpPr>
        <p:spPr/>
        <p:txBody>
          <a:bodyPr/>
          <a:lstStyle/>
          <a:p>
            <a:pPr algn="r"/>
            <a:r>
              <a:rPr lang="en-GB" sz="2400" b="1" dirty="0">
                <a:solidFill>
                  <a:srgbClr val="0070C0"/>
                </a:solidFill>
                <a:latin typeface="Calibri" panose="020F0502020204030204" pitchFamily="34" charset="0"/>
                <a:cs typeface="Calibri" panose="020F0502020204030204" pitchFamily="34" charset="0"/>
              </a:rPr>
              <a:t>EC contribution (€ )and participation in Horizon 2020 (AC EUSDR and AC&amp;CC)</a:t>
            </a:r>
            <a:endParaRPr lang="sk-SK" sz="2400" b="1" dirty="0">
              <a:solidFill>
                <a:srgbClr val="0070C0"/>
              </a:solidFill>
              <a:latin typeface="Calibri" panose="020F0502020204030204" pitchFamily="34" charset="0"/>
              <a:cs typeface="Calibri" panose="020F0502020204030204" pitchFamily="34" charset="0"/>
            </a:endParaRPr>
          </a:p>
        </p:txBody>
      </p:sp>
      <p:graphicFrame>
        <p:nvGraphicFramePr>
          <p:cNvPr id="4" name="Zástupný objekt pre obsah 3">
            <a:extLst>
              <a:ext uri="{FF2B5EF4-FFF2-40B4-BE49-F238E27FC236}">
                <a16:creationId xmlns:a16="http://schemas.microsoft.com/office/drawing/2014/main" id="{444B7771-90C0-47DA-8A86-5B9980E11B28}"/>
              </a:ext>
            </a:extLst>
          </p:cNvPr>
          <p:cNvGraphicFramePr>
            <a:graphicFrameLocks noGrp="1"/>
          </p:cNvGraphicFramePr>
          <p:nvPr>
            <p:ph sz="quarter" idx="1"/>
            <p:extLst>
              <p:ext uri="{D42A27DB-BD31-4B8C-83A1-F6EECF244321}">
                <p14:modId xmlns:p14="http://schemas.microsoft.com/office/powerpoint/2010/main" val="206402785"/>
              </p:ext>
            </p:extLst>
          </p:nvPr>
        </p:nvGraphicFramePr>
        <p:xfrm>
          <a:off x="480459" y="1340768"/>
          <a:ext cx="8229600" cy="4392488"/>
        </p:xfrm>
        <a:graphic>
          <a:graphicData uri="http://schemas.openxmlformats.org/drawingml/2006/chart">
            <c:chart xmlns:c="http://schemas.openxmlformats.org/drawingml/2006/chart" xmlns:r="http://schemas.openxmlformats.org/officeDocument/2006/relationships" r:id="rId2"/>
          </a:graphicData>
        </a:graphic>
      </p:graphicFrame>
      <p:sp>
        <p:nvSpPr>
          <p:cNvPr id="5" name="BlokTextu 4">
            <a:extLst>
              <a:ext uri="{FF2B5EF4-FFF2-40B4-BE49-F238E27FC236}">
                <a16:creationId xmlns:a16="http://schemas.microsoft.com/office/drawing/2014/main" id="{2FADFA6D-2CDC-47AA-9601-881874555E7E}"/>
              </a:ext>
            </a:extLst>
          </p:cNvPr>
          <p:cNvSpPr txBox="1"/>
          <p:nvPr/>
        </p:nvSpPr>
        <p:spPr>
          <a:xfrm>
            <a:off x="6397352" y="5946035"/>
            <a:ext cx="2746648" cy="307777"/>
          </a:xfrm>
          <a:prstGeom prst="rect">
            <a:avLst/>
          </a:prstGeom>
          <a:noFill/>
        </p:spPr>
        <p:txBody>
          <a:bodyPr wrap="square">
            <a:spAutoFit/>
          </a:bodyPr>
          <a:lstStyle/>
          <a:p>
            <a:r>
              <a:rPr lang="en-GB" sz="1400" i="1" dirty="0">
                <a:solidFill>
                  <a:srgbClr val="000000"/>
                </a:solidFill>
                <a:effectLst/>
                <a:latin typeface="Times New Roman" panose="02020603050405020304" pitchFamily="18" charset="0"/>
                <a:ea typeface="Times New Roman" panose="02020603050405020304" pitchFamily="18" charset="0"/>
              </a:rPr>
              <a:t>Data: E-corda 17. 12. 2020</a:t>
            </a:r>
            <a:endParaRPr lang="sk-SK" sz="1400" dirty="0"/>
          </a:p>
        </p:txBody>
      </p:sp>
      <p:sp>
        <p:nvSpPr>
          <p:cNvPr id="6" name="BlokTextu 5">
            <a:extLst>
              <a:ext uri="{FF2B5EF4-FFF2-40B4-BE49-F238E27FC236}">
                <a16:creationId xmlns:a16="http://schemas.microsoft.com/office/drawing/2014/main" id="{D972FAF0-B93C-4060-AC2A-D2D738818DD2}"/>
              </a:ext>
            </a:extLst>
          </p:cNvPr>
          <p:cNvSpPr txBox="1"/>
          <p:nvPr/>
        </p:nvSpPr>
        <p:spPr>
          <a:xfrm>
            <a:off x="683568" y="6396521"/>
            <a:ext cx="8280920" cy="369332"/>
          </a:xfrm>
          <a:prstGeom prst="rect">
            <a:avLst/>
          </a:prstGeom>
          <a:noFill/>
        </p:spPr>
        <p:txBody>
          <a:bodyPr wrap="square" rtlCol="0" anchor="t">
            <a:spAutoFit/>
          </a:bodyPr>
          <a:lstStyle/>
          <a:p>
            <a:r>
              <a:rPr lang="en-GB" b="1" dirty="0">
                <a:solidFill>
                  <a:schemeClr val="bg1">
                    <a:lumMod val="50000"/>
                  </a:schemeClr>
                </a:solidFill>
              </a:rPr>
              <a:t>PA7 Steering Group Meeting</a:t>
            </a:r>
            <a:r>
              <a:rPr lang="sk-SK" b="1" dirty="0">
                <a:solidFill>
                  <a:schemeClr val="bg1">
                    <a:lumMod val="50000"/>
                  </a:schemeClr>
                </a:solidFill>
              </a:rPr>
              <a:t>                          </a:t>
            </a:r>
            <a:r>
              <a:rPr lang="en-US" b="1" dirty="0">
                <a:solidFill>
                  <a:schemeClr val="bg1">
                    <a:lumMod val="50000"/>
                  </a:schemeClr>
                </a:solidFill>
              </a:rPr>
              <a:t>2</a:t>
            </a:r>
            <a:r>
              <a:rPr lang="sk-SK" b="1" dirty="0">
                <a:solidFill>
                  <a:schemeClr val="bg1">
                    <a:lumMod val="50000"/>
                  </a:schemeClr>
                </a:solidFill>
              </a:rPr>
              <a:t> </a:t>
            </a:r>
            <a:r>
              <a:rPr lang="en-US" b="1" dirty="0">
                <a:solidFill>
                  <a:schemeClr val="bg1">
                    <a:lumMod val="50000"/>
                  </a:schemeClr>
                </a:solidFill>
              </a:rPr>
              <a:t>June</a:t>
            </a:r>
            <a:r>
              <a:rPr lang="sk-SK" b="1" dirty="0">
                <a:solidFill>
                  <a:schemeClr val="bg1">
                    <a:lumMod val="50000"/>
                  </a:schemeClr>
                </a:solidFill>
              </a:rPr>
              <a:t> 202</a:t>
            </a:r>
            <a:r>
              <a:rPr lang="en-US" b="1" dirty="0">
                <a:solidFill>
                  <a:schemeClr val="bg1">
                    <a:lumMod val="50000"/>
                  </a:schemeClr>
                </a:solidFill>
              </a:rPr>
              <a:t>1</a:t>
            </a:r>
            <a:r>
              <a:rPr lang="sk-SK" b="1" dirty="0">
                <a:solidFill>
                  <a:schemeClr val="bg1">
                    <a:lumMod val="50000"/>
                  </a:schemeClr>
                </a:solidFill>
              </a:rPr>
              <a:t>,  </a:t>
            </a:r>
            <a:r>
              <a:rPr lang="sk-SK" b="1" dirty="0">
                <a:solidFill>
                  <a:schemeClr val="tx1">
                    <a:lumMod val="50000"/>
                    <a:lumOff val="50000"/>
                  </a:schemeClr>
                </a:solidFill>
                <a:ea typeface="+mn-lt"/>
                <a:cs typeface="+mn-lt"/>
              </a:rPr>
              <a:t>online</a:t>
            </a:r>
            <a:endParaRPr lang="sk-SK" dirty="0">
              <a:solidFill>
                <a:schemeClr val="bg1">
                  <a:lumMod val="50000"/>
                </a:schemeClr>
              </a:solidFill>
            </a:endParaRPr>
          </a:p>
        </p:txBody>
      </p:sp>
    </p:spTree>
    <p:extLst>
      <p:ext uri="{BB962C8B-B14F-4D97-AF65-F5344CB8AC3E}">
        <p14:creationId xmlns:p14="http://schemas.microsoft.com/office/powerpoint/2010/main" val="33132707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ôvod">
  <a:themeElements>
    <a:clrScheme name="Pôvod">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Pôvod">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ôvod">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D8C582D709B91B4D82F86053B8FEB51C" ma:contentTypeVersion="12" ma:contentTypeDescription="Umožňuje vytvoriť nový dokument." ma:contentTypeScope="" ma:versionID="e71a674ccd56fd52239978a7a73409ca">
  <xsd:schema xmlns:xsd="http://www.w3.org/2001/XMLSchema" xmlns:xs="http://www.w3.org/2001/XMLSchema" xmlns:p="http://schemas.microsoft.com/office/2006/metadata/properties" xmlns:ns2="15a6a0c6-d690-40fd-9ffe-ef4abb0ec86e" xmlns:ns3="265bcd65-3f60-4995-b00f-ba5fda97adf0" targetNamespace="http://schemas.microsoft.com/office/2006/metadata/properties" ma:root="true" ma:fieldsID="406c24d75c49d09be6c04d5f20bb8c59" ns2:_="" ns3:_="">
    <xsd:import namespace="15a6a0c6-d690-40fd-9ffe-ef4abb0ec86e"/>
    <xsd:import namespace="265bcd65-3f60-4995-b00f-ba5fda97adf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3:SharedWithUsers" minOccurs="0"/>
                <xsd:element ref="ns3:SharedWithDetails" minOccurs="0"/>
                <xsd:element ref="ns2:MediaServiceLocation" minOccurs="0"/>
                <xsd:element ref="ns2:MediaServiceOCR" minOccurs="0"/>
                <xsd:element ref="ns2:MediaServiceEventHashCode" minOccurs="0"/>
                <xsd:element ref="ns2:MediaServiceGenerationTim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a6a0c6-d690-40fd-9ffe-ef4abb0ec86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65bcd65-3f60-4995-b00f-ba5fda97adf0" elementFormDefault="qualified">
    <xsd:import namespace="http://schemas.microsoft.com/office/2006/documentManagement/types"/>
    <xsd:import namespace="http://schemas.microsoft.com/office/infopath/2007/PartnerControls"/>
    <xsd:element name="SharedWithUsers" ma:index="12" nillable="true" ma:displayName="Zdieľa sa s"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Zdieľané s podrobnosťami"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8C78665-3125-4485-AB5A-DFA569AB926D}">
  <ds:schemaRef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purl.org/dc/dcmitype/"/>
    <ds:schemaRef ds:uri="http://purl.org/dc/terms/"/>
    <ds:schemaRef ds:uri="265bcd65-3f60-4995-b00f-ba5fda97adf0"/>
    <ds:schemaRef ds:uri="http://schemas.openxmlformats.org/package/2006/metadata/core-properties"/>
    <ds:schemaRef ds:uri="15a6a0c6-d690-40fd-9ffe-ef4abb0ec86e"/>
    <ds:schemaRef ds:uri="http://www.w3.org/XML/1998/namespace"/>
  </ds:schemaRefs>
</ds:datastoreItem>
</file>

<file path=customXml/itemProps2.xml><?xml version="1.0" encoding="utf-8"?>
<ds:datastoreItem xmlns:ds="http://schemas.openxmlformats.org/officeDocument/2006/customXml" ds:itemID="{FAD00979-E45D-4D04-8D47-AC0235FFE636}">
  <ds:schemaRefs>
    <ds:schemaRef ds:uri="http://schemas.microsoft.com/sharepoint/v3/contenttype/forms"/>
  </ds:schemaRefs>
</ds:datastoreItem>
</file>

<file path=customXml/itemProps3.xml><?xml version="1.0" encoding="utf-8"?>
<ds:datastoreItem xmlns:ds="http://schemas.openxmlformats.org/officeDocument/2006/customXml" ds:itemID="{07CD4549-C94D-4BF9-A851-8D0BE6C483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a6a0c6-d690-40fd-9ffe-ef4abb0ec86e"/>
    <ds:schemaRef ds:uri="265bcd65-3f60-4995-b00f-ba5fda97ad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Origin</Template>
  <TotalTime>4468</TotalTime>
  <Words>2912</Words>
  <Application>Microsoft Office PowerPoint</Application>
  <PresentationFormat>Prezentácia na obrazovke (4:3)</PresentationFormat>
  <Paragraphs>459</Paragraphs>
  <Slides>40</Slides>
  <Notes>1</Notes>
  <HiddenSlides>0</HiddenSlides>
  <MMClips>0</MMClips>
  <ScaleCrop>false</ScaleCrop>
  <HeadingPairs>
    <vt:vector size="6" baseType="variant">
      <vt:variant>
        <vt:lpstr>Použité písma</vt:lpstr>
      </vt:variant>
      <vt:variant>
        <vt:i4>7</vt:i4>
      </vt:variant>
      <vt:variant>
        <vt:lpstr>Motív</vt:lpstr>
      </vt:variant>
      <vt:variant>
        <vt:i4>1</vt:i4>
      </vt:variant>
      <vt:variant>
        <vt:lpstr>Nadpisy snímok</vt:lpstr>
      </vt:variant>
      <vt:variant>
        <vt:i4>40</vt:i4>
      </vt:variant>
    </vt:vector>
  </HeadingPairs>
  <TitlesOfParts>
    <vt:vector size="48" baseType="lpstr">
      <vt:lpstr>Bookman Old Style</vt:lpstr>
      <vt:lpstr>Calibri</vt:lpstr>
      <vt:lpstr>Gill Sans MT</vt:lpstr>
      <vt:lpstr>Symbol</vt:lpstr>
      <vt:lpstr>Times New Roman</vt:lpstr>
      <vt:lpstr>Wingdings</vt:lpstr>
      <vt:lpstr>Wingdings 3</vt:lpstr>
      <vt:lpstr>Pôvod</vt:lpstr>
      <vt:lpstr>2 June 2021                          Online</vt:lpstr>
      <vt:lpstr>The aim of the analysis</vt:lpstr>
      <vt:lpstr>The study contains four basic parts</vt:lpstr>
      <vt:lpstr>Methodology - Status of countries</vt:lpstr>
      <vt:lpstr>Methodology-Status of countries in H2020</vt:lpstr>
      <vt:lpstr>Methodology</vt:lpstr>
      <vt:lpstr>Prezentácia programu PowerPoint</vt:lpstr>
      <vt:lpstr>EC contribution (€) and participation in Horizon 2020</vt:lpstr>
      <vt:lpstr>EC contribution (€ )and participation in Horizon 2020 (AC EUSDR and AC&amp;CC)</vt:lpstr>
      <vt:lpstr>EC contribution per capita and participation per mil. population in H2020 (AC EUSDR and AC&amp;CC)</vt:lpstr>
      <vt:lpstr>EC contribution (€) per participation</vt:lpstr>
      <vt:lpstr>Success rate in Horizon 2020</vt:lpstr>
      <vt:lpstr>Prezentácia programu PowerPoint</vt:lpstr>
      <vt:lpstr>Prezentácia programu PowerPoint</vt:lpstr>
      <vt:lpstr>Support for participation in Horizon 2020 </vt:lpstr>
      <vt:lpstr>NCP system</vt:lpstr>
      <vt:lpstr>NCP system II.</vt:lpstr>
      <vt:lpstr>NCP system III.</vt:lpstr>
      <vt:lpstr>Prezentácia programu PowerPoint</vt:lpstr>
      <vt:lpstr>Participation in the survey</vt:lpstr>
      <vt:lpstr>Ministries responsible for research and innovation and Horizon 2020</vt:lpstr>
      <vt:lpstr>Support for applicants in Horizon 2020</vt:lpstr>
      <vt:lpstr>Support for applicants in Horizon 2020</vt:lpstr>
      <vt:lpstr>Reasons for low participation in Horizon 2020</vt:lpstr>
      <vt:lpstr>Prezentácia programu PowerPoint</vt:lpstr>
      <vt:lpstr>About the survey</vt:lpstr>
      <vt:lpstr>Prezentácia programu PowerPoint</vt:lpstr>
      <vt:lpstr>How did you become a part of the consortium?</vt:lpstr>
      <vt:lpstr>What were the main reasons for your participation in Horizon 2020?</vt:lpstr>
      <vt:lpstr>What were the main expected benefits of participating in Horizon 2020 compared to national and/or regional research and innovation programmes?</vt:lpstr>
      <vt:lpstr>Which of the following measures would help your organization increase its participation in the EU FP for Research and Innovation (H2020 and Horizon Europe)?</vt:lpstr>
      <vt:lpstr>Where did you get the most valuable information about Horizon 2020 from?</vt:lpstr>
      <vt:lpstr>Prezentácia programu PowerPoint</vt:lpstr>
      <vt:lpstr>Prezentácia programu PowerPoint</vt:lpstr>
      <vt:lpstr>What are your main reasons for not participating in Horizon 2020?</vt:lpstr>
      <vt:lpstr>What do you consider as the main obstacles to higher participation in Horizon 2020?</vt:lpstr>
      <vt:lpstr>Have you applied for other R&amp;I related EU programmes?</vt:lpstr>
      <vt:lpstr>What topics/areas of the new Horizon Europe programme are you potentially interested in the most?</vt:lpstr>
      <vt:lpstr>Recommendations</vt:lpstr>
      <vt:lpstr>Thank you for the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of PA7 Tagets discussion</dc:title>
  <dc:creator>Szüdi Jaroslava</dc:creator>
  <cp:lastModifiedBy>ari sz</cp:lastModifiedBy>
  <cp:revision>174</cp:revision>
  <cp:lastPrinted>2016-02-10T14:43:06Z</cp:lastPrinted>
  <dcterms:created xsi:type="dcterms:W3CDTF">2015-12-01T15:20:12Z</dcterms:created>
  <dcterms:modified xsi:type="dcterms:W3CDTF">2021-06-07T20:58:29Z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0x010100D8C582D709B91B4D82F86053B8FEB51C</vt:lpwstr>
  </property>
</Properties>
</file>